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6"/>
  </p:notesMasterIdLst>
  <p:handoutMasterIdLst>
    <p:handoutMasterId r:id="rId37"/>
  </p:handoutMasterIdLst>
  <p:sldIdLst>
    <p:sldId id="846" r:id="rId5"/>
    <p:sldId id="847" r:id="rId6"/>
    <p:sldId id="860" r:id="rId7"/>
    <p:sldId id="861" r:id="rId8"/>
    <p:sldId id="862" r:id="rId9"/>
    <p:sldId id="863" r:id="rId10"/>
    <p:sldId id="869" r:id="rId11"/>
    <p:sldId id="865" r:id="rId12"/>
    <p:sldId id="870" r:id="rId13"/>
    <p:sldId id="864" r:id="rId14"/>
    <p:sldId id="866" r:id="rId15"/>
    <p:sldId id="867" r:id="rId16"/>
    <p:sldId id="882" r:id="rId17"/>
    <p:sldId id="889" r:id="rId18"/>
    <p:sldId id="888" r:id="rId19"/>
    <p:sldId id="886" r:id="rId20"/>
    <p:sldId id="883" r:id="rId21"/>
    <p:sldId id="885" r:id="rId22"/>
    <p:sldId id="875" r:id="rId23"/>
    <p:sldId id="871" r:id="rId24"/>
    <p:sldId id="879" r:id="rId25"/>
    <p:sldId id="880" r:id="rId26"/>
    <p:sldId id="873" r:id="rId27"/>
    <p:sldId id="874" r:id="rId28"/>
    <p:sldId id="876" r:id="rId29"/>
    <p:sldId id="868" r:id="rId30"/>
    <p:sldId id="877" r:id="rId31"/>
    <p:sldId id="878" r:id="rId32"/>
    <p:sldId id="881" r:id="rId33"/>
    <p:sldId id="887" r:id="rId34"/>
    <p:sldId id="884" r:id="rId3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F664"/>
    <a:srgbClr val="D6FB47"/>
    <a:srgbClr val="032E3B"/>
    <a:srgbClr val="DE3A3A"/>
    <a:srgbClr val="960F68"/>
    <a:srgbClr val="1994A4"/>
    <a:srgbClr val="9AAE04"/>
    <a:srgbClr val="737373"/>
    <a:srgbClr val="6432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6433" autoAdjust="0"/>
  </p:normalViewPr>
  <p:slideViewPr>
    <p:cSldViewPr snapToGrid="0">
      <p:cViewPr>
        <p:scale>
          <a:sx n="120" d="100"/>
          <a:sy n="120" d="100"/>
        </p:scale>
        <p:origin x="216" y="-132"/>
      </p:cViewPr>
      <p:guideLst>
        <p:guide orient="horz" pos="2160"/>
        <p:guide pos="3840"/>
      </p:guideLst>
    </p:cSldViewPr>
  </p:slideViewPr>
  <p:outlineViewPr>
    <p:cViewPr>
      <p:scale>
        <a:sx n="33" d="100"/>
        <a:sy n="33" d="100"/>
      </p:scale>
      <p:origin x="0" y="-22666"/>
    </p:cViewPr>
  </p:outlineViewPr>
  <p:notesTextViewPr>
    <p:cViewPr>
      <p:scale>
        <a:sx n="3" d="2"/>
        <a:sy n="3" d="2"/>
      </p:scale>
      <p:origin x="0" y="0"/>
    </p:cViewPr>
  </p:notesTextViewPr>
  <p:notesViewPr>
    <p:cSldViewPr snapToGrid="0">
      <p:cViewPr>
        <p:scale>
          <a:sx n="100" d="100"/>
          <a:sy n="100" d="100"/>
        </p:scale>
        <p:origin x="2400" y="-59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Sevillano Moreno" userId="S::asevillm@everis.com::73aa84f8-10cd-4c96-b126-f7aed9bf26af" providerId="AD" clId="Web-{46CB4F2C-03E0-4534-BBA2-09C8F9046375}"/>
    <pc:docChg chg="modSld">
      <pc:chgData name="Alejandro Sevillano Moreno" userId="S::asevillm@everis.com::73aa84f8-10cd-4c96-b126-f7aed9bf26af" providerId="AD" clId="Web-{46CB4F2C-03E0-4534-BBA2-09C8F9046375}" dt="2018-07-17T09:35:41.274" v="1" actId="20577"/>
      <pc:docMkLst>
        <pc:docMk/>
      </pc:docMkLst>
      <pc:sldChg chg="modSp">
        <pc:chgData name="Alejandro Sevillano Moreno" userId="S::asevillm@everis.com::73aa84f8-10cd-4c96-b126-f7aed9bf26af" providerId="AD" clId="Web-{46CB4F2C-03E0-4534-BBA2-09C8F9046375}" dt="2018-07-17T09:35:41.274" v="1" actId="20577"/>
        <pc:sldMkLst>
          <pc:docMk/>
          <pc:sldMk cId="122051856" sldId="496"/>
        </pc:sldMkLst>
        <pc:spChg chg="mod">
          <ac:chgData name="Alejandro Sevillano Moreno" userId="S::asevillm@everis.com::73aa84f8-10cd-4c96-b126-f7aed9bf26af" providerId="AD" clId="Web-{46CB4F2C-03E0-4534-BBA2-09C8F9046375}" dt="2018-07-17T09:35:41.274" v="1" actId="20577"/>
          <ac:spMkLst>
            <pc:docMk/>
            <pc:sldMk cId="122051856" sldId="496"/>
            <ac:spMk id="3" creationId="{00000000-0000-0000-0000-000000000000}"/>
          </ac:spMkLst>
        </pc:spChg>
      </pc:sldChg>
    </pc:docChg>
  </pc:docChgLst>
  <pc:docChgLst>
    <pc:chgData name="Alejandro Sevillano Moreno" userId="S::asevillm@everis.com::73aa84f8-10cd-4c96-b126-f7aed9bf26af" providerId="AD" clId="Web-{558A0E51-A2FB-49BF-B6A1-A011142CB785}"/>
    <pc:docChg chg="delSld">
      <pc:chgData name="Alejandro Sevillano Moreno" userId="S::asevillm@everis.com::73aa84f8-10cd-4c96-b126-f7aed9bf26af" providerId="AD" clId="Web-{558A0E51-A2FB-49BF-B6A1-A011142CB785}" dt="2018-08-20T10:30:17.918" v="0"/>
      <pc:docMkLst>
        <pc:docMk/>
      </pc:docMkLst>
      <pc:sldChg chg="del">
        <pc:chgData name="Alejandro Sevillano Moreno" userId="S::asevillm@everis.com::73aa84f8-10cd-4c96-b126-f7aed9bf26af" providerId="AD" clId="Web-{558A0E51-A2FB-49BF-B6A1-A011142CB785}" dt="2018-08-20T10:30:17.918" v="0"/>
        <pc:sldMkLst>
          <pc:docMk/>
          <pc:sldMk cId="122051856" sldId="496"/>
        </pc:sldMkLst>
      </pc:sldChg>
    </pc:docChg>
  </pc:docChgLst>
  <pc:docChgLst>
    <pc:chgData name="Alejandro Sevillano Moreno" userId="S::asevillm@everis.com::73aa84f8-10cd-4c96-b126-f7aed9bf26af" providerId="AD" clId="Web-{B65E312B-235A-4D03-9A8C-E06240565065}"/>
    <pc:docChg chg="addSld delSld modSld">
      <pc:chgData name="Alejandro Sevillano Moreno" userId="S::asevillm@everis.com::73aa84f8-10cd-4c96-b126-f7aed9bf26af" providerId="AD" clId="Web-{B65E312B-235A-4D03-9A8C-E06240565065}" dt="2018-07-17T11:34:09.863" v="553" actId="20577"/>
      <pc:docMkLst>
        <pc:docMk/>
      </pc:docMkLst>
      <pc:sldChg chg="modSp">
        <pc:chgData name="Alejandro Sevillano Moreno" userId="S::asevillm@everis.com::73aa84f8-10cd-4c96-b126-f7aed9bf26af" providerId="AD" clId="Web-{B65E312B-235A-4D03-9A8C-E06240565065}" dt="2018-07-17T11:26:49.203" v="438" actId="20577"/>
        <pc:sldMkLst>
          <pc:docMk/>
          <pc:sldMk cId="1336512374" sldId="323"/>
        </pc:sldMkLst>
        <pc:spChg chg="mod">
          <ac:chgData name="Alejandro Sevillano Moreno" userId="S::asevillm@everis.com::73aa84f8-10cd-4c96-b126-f7aed9bf26af" providerId="AD" clId="Web-{B65E312B-235A-4D03-9A8C-E06240565065}" dt="2018-07-17T11:26:49.203" v="438" actId="20577"/>
          <ac:spMkLst>
            <pc:docMk/>
            <pc:sldMk cId="1336512374" sldId="323"/>
            <ac:spMk id="6" creationId="{00000000-0000-0000-0000-000000000000}"/>
          </ac:spMkLst>
        </pc:spChg>
      </pc:sldChg>
      <pc:sldChg chg="modSp">
        <pc:chgData name="Alejandro Sevillano Moreno" userId="S::asevillm@everis.com::73aa84f8-10cd-4c96-b126-f7aed9bf26af" providerId="AD" clId="Web-{B65E312B-235A-4D03-9A8C-E06240565065}" dt="2018-07-17T11:31:51.738" v="487" actId="20577"/>
        <pc:sldMkLst>
          <pc:docMk/>
          <pc:sldMk cId="4003006358" sldId="397"/>
        </pc:sldMkLst>
        <pc:spChg chg="mod">
          <ac:chgData name="Alejandro Sevillano Moreno" userId="S::asevillm@everis.com::73aa84f8-10cd-4c96-b126-f7aed9bf26af" providerId="AD" clId="Web-{B65E312B-235A-4D03-9A8C-E06240565065}" dt="2018-07-17T11:31:51.738" v="487" actId="20577"/>
          <ac:spMkLst>
            <pc:docMk/>
            <pc:sldMk cId="4003006358" sldId="397"/>
            <ac:spMk id="5" creationId="{00000000-0000-0000-0000-000000000000}"/>
          </ac:spMkLst>
        </pc:spChg>
      </pc:sldChg>
      <pc:sldChg chg="modSp">
        <pc:chgData name="Alejandro Sevillano Moreno" userId="S::asevillm@everis.com::73aa84f8-10cd-4c96-b126-f7aed9bf26af" providerId="AD" clId="Web-{B65E312B-235A-4D03-9A8C-E06240565065}" dt="2018-07-17T11:10:06.550" v="142" actId="20577"/>
        <pc:sldMkLst>
          <pc:docMk/>
          <pc:sldMk cId="3968603310" sldId="615"/>
        </pc:sldMkLst>
        <pc:spChg chg="mod">
          <ac:chgData name="Alejandro Sevillano Moreno" userId="S::asevillm@everis.com::73aa84f8-10cd-4c96-b126-f7aed9bf26af" providerId="AD" clId="Web-{B65E312B-235A-4D03-9A8C-E06240565065}" dt="2018-07-17T11:10:06.550" v="142" actId="20577"/>
          <ac:spMkLst>
            <pc:docMk/>
            <pc:sldMk cId="3968603310" sldId="615"/>
            <ac:spMk id="5" creationId="{00000000-0000-0000-0000-000000000000}"/>
          </ac:spMkLst>
        </pc:spChg>
      </pc:sldChg>
      <pc:sldChg chg="modSp">
        <pc:chgData name="Alejandro Sevillano Moreno" userId="S::asevillm@everis.com::73aa84f8-10cd-4c96-b126-f7aed9bf26af" providerId="AD" clId="Web-{B65E312B-235A-4D03-9A8C-E06240565065}" dt="2018-07-17T11:13:16.771" v="146" actId="20577"/>
        <pc:sldMkLst>
          <pc:docMk/>
          <pc:sldMk cId="3741933496" sldId="647"/>
        </pc:sldMkLst>
        <pc:spChg chg="mod">
          <ac:chgData name="Alejandro Sevillano Moreno" userId="S::asevillm@everis.com::73aa84f8-10cd-4c96-b126-f7aed9bf26af" providerId="AD" clId="Web-{B65E312B-235A-4D03-9A8C-E06240565065}" dt="2018-07-17T11:13:16.771" v="146" actId="20577"/>
          <ac:spMkLst>
            <pc:docMk/>
            <pc:sldMk cId="3741933496" sldId="647"/>
            <ac:spMk id="4" creationId="{00000000-0000-0000-0000-000000000000}"/>
          </ac:spMkLst>
        </pc:spChg>
      </pc:sldChg>
      <pc:sldChg chg="addSp delSp modSp">
        <pc:chgData name="Alejandro Sevillano Moreno" userId="S::asevillm@everis.com::73aa84f8-10cd-4c96-b126-f7aed9bf26af" providerId="AD" clId="Web-{B65E312B-235A-4D03-9A8C-E06240565065}" dt="2018-07-17T11:34:09.863" v="553" actId="20577"/>
        <pc:sldMkLst>
          <pc:docMk/>
          <pc:sldMk cId="1130797217" sldId="649"/>
        </pc:sldMkLst>
        <pc:spChg chg="add del mod">
          <ac:chgData name="Alejandro Sevillano Moreno" userId="S::asevillm@everis.com::73aa84f8-10cd-4c96-b126-f7aed9bf26af" providerId="AD" clId="Web-{B65E312B-235A-4D03-9A8C-E06240565065}" dt="2018-07-17T11:34:09.863" v="553" actId="20577"/>
          <ac:spMkLst>
            <pc:docMk/>
            <pc:sldMk cId="1130797217" sldId="649"/>
            <ac:spMk id="3" creationId="{00000000-0000-0000-0000-000000000000}"/>
          </ac:spMkLst>
        </pc:spChg>
        <pc:spChg chg="add del mod">
          <ac:chgData name="Alejandro Sevillano Moreno" userId="S::asevillm@everis.com::73aa84f8-10cd-4c96-b126-f7aed9bf26af" providerId="AD" clId="Web-{B65E312B-235A-4D03-9A8C-E06240565065}" dt="2018-07-17T11:32:14.519" v="506"/>
          <ac:spMkLst>
            <pc:docMk/>
            <pc:sldMk cId="1130797217" sldId="649"/>
            <ac:spMk id="8" creationId="{27946713-5B12-436A-A7B4-48892981F7B7}"/>
          </ac:spMkLst>
        </pc:spChg>
        <pc:spChg chg="add del">
          <ac:chgData name="Alejandro Sevillano Moreno" userId="S::asevillm@everis.com::73aa84f8-10cd-4c96-b126-f7aed9bf26af" providerId="AD" clId="Web-{B65E312B-235A-4D03-9A8C-E06240565065}" dt="2018-07-17T11:34:03.316" v="545"/>
          <ac:spMkLst>
            <pc:docMk/>
            <pc:sldMk cId="1130797217" sldId="649"/>
            <ac:spMk id="9" creationId="{A9EE5EEF-8E4E-4020-9C35-F75E418CDCBF}"/>
          </ac:spMkLst>
        </pc:spChg>
        <pc:picChg chg="mod">
          <ac:chgData name="Alejandro Sevillano Moreno" userId="S::asevillm@everis.com::73aa84f8-10cd-4c96-b126-f7aed9bf26af" providerId="AD" clId="Web-{B65E312B-235A-4D03-9A8C-E06240565065}" dt="2018-07-17T11:32:18.691" v="509" actId="1076"/>
          <ac:picMkLst>
            <pc:docMk/>
            <pc:sldMk cId="1130797217" sldId="649"/>
            <ac:picMk id="5" creationId="{00000000-0000-0000-0000-000000000000}"/>
          </ac:picMkLst>
        </pc:picChg>
        <pc:picChg chg="mod">
          <ac:chgData name="Alejandro Sevillano Moreno" userId="S::asevillm@everis.com::73aa84f8-10cd-4c96-b126-f7aed9bf26af" providerId="AD" clId="Web-{B65E312B-235A-4D03-9A8C-E06240565065}" dt="2018-07-17T11:32:17.753" v="508" actId="1076"/>
          <ac:picMkLst>
            <pc:docMk/>
            <pc:sldMk cId="1130797217" sldId="649"/>
            <ac:picMk id="7" creationId="{00000000-0000-0000-0000-000000000000}"/>
          </ac:picMkLst>
        </pc:picChg>
      </pc:sldChg>
      <pc:sldChg chg="delSp modSp">
        <pc:chgData name="Alejandro Sevillano Moreno" userId="S::asevillm@everis.com::73aa84f8-10cd-4c96-b126-f7aed9bf26af" providerId="AD" clId="Web-{B65E312B-235A-4D03-9A8C-E06240565065}" dt="2018-07-17T11:31:43.769" v="483" actId="20577"/>
        <pc:sldMkLst>
          <pc:docMk/>
          <pc:sldMk cId="2133780923" sldId="697"/>
        </pc:sldMkLst>
        <pc:spChg chg="mod">
          <ac:chgData name="Alejandro Sevillano Moreno" userId="S::asevillm@everis.com::73aa84f8-10cd-4c96-b126-f7aed9bf26af" providerId="AD" clId="Web-{B65E312B-235A-4D03-9A8C-E06240565065}" dt="2018-07-17T11:31:43.769" v="483" actId="20577"/>
          <ac:spMkLst>
            <pc:docMk/>
            <pc:sldMk cId="2133780923" sldId="697"/>
            <ac:spMk id="5" creationId="{00000000-0000-0000-0000-000000000000}"/>
          </ac:spMkLst>
        </pc:spChg>
        <pc:picChg chg="del">
          <ac:chgData name="Alejandro Sevillano Moreno" userId="S::asevillm@everis.com::73aa84f8-10cd-4c96-b126-f7aed9bf26af" providerId="AD" clId="Web-{B65E312B-235A-4D03-9A8C-E06240565065}" dt="2018-07-17T11:31:30.081" v="452"/>
          <ac:picMkLst>
            <pc:docMk/>
            <pc:sldMk cId="2133780923" sldId="697"/>
            <ac:picMk id="3" creationId="{00000000-0000-0000-0000-000000000000}"/>
          </ac:picMkLst>
        </pc:picChg>
        <pc:picChg chg="del">
          <ac:chgData name="Alejandro Sevillano Moreno" userId="S::asevillm@everis.com::73aa84f8-10cd-4c96-b126-f7aed9bf26af" providerId="AD" clId="Web-{B65E312B-235A-4D03-9A8C-E06240565065}" dt="2018-07-17T11:31:31.628" v="454"/>
          <ac:picMkLst>
            <pc:docMk/>
            <pc:sldMk cId="2133780923" sldId="697"/>
            <ac:picMk id="4" creationId="{00000000-0000-0000-0000-000000000000}"/>
          </ac:picMkLst>
        </pc:picChg>
        <pc:picChg chg="del">
          <ac:chgData name="Alejandro Sevillano Moreno" userId="S::asevillm@everis.com::73aa84f8-10cd-4c96-b126-f7aed9bf26af" providerId="AD" clId="Web-{B65E312B-235A-4D03-9A8C-E06240565065}" dt="2018-07-17T11:31:30.940" v="453"/>
          <ac:picMkLst>
            <pc:docMk/>
            <pc:sldMk cId="2133780923" sldId="697"/>
            <ac:picMk id="7" creationId="{00000000-0000-0000-0000-000000000000}"/>
          </ac:picMkLst>
        </pc:picChg>
      </pc:sldChg>
      <pc:sldChg chg="addSp delSp modSp">
        <pc:chgData name="Alejandro Sevillano Moreno" userId="S::asevillm@everis.com::73aa84f8-10cd-4c96-b126-f7aed9bf26af" providerId="AD" clId="Web-{B65E312B-235A-4D03-9A8C-E06240565065}" dt="2018-07-17T11:06:47.783" v="78" actId="1076"/>
        <pc:sldMkLst>
          <pc:docMk/>
          <pc:sldMk cId="2802135233" sldId="745"/>
        </pc:sldMkLst>
        <pc:spChg chg="mod">
          <ac:chgData name="Alejandro Sevillano Moreno" userId="S::asevillm@everis.com::73aa84f8-10cd-4c96-b126-f7aed9bf26af" providerId="AD" clId="Web-{B65E312B-235A-4D03-9A8C-E06240565065}" dt="2018-07-17T11:05:25.627" v="67" actId="20577"/>
          <ac:spMkLst>
            <pc:docMk/>
            <pc:sldMk cId="2802135233" sldId="745"/>
            <ac:spMk id="4" creationId="{00000000-0000-0000-0000-000000000000}"/>
          </ac:spMkLst>
        </pc:spChg>
        <pc:spChg chg="mod">
          <ac:chgData name="Alejandro Sevillano Moreno" userId="S::asevillm@everis.com::73aa84f8-10cd-4c96-b126-f7aed9bf26af" providerId="AD" clId="Web-{B65E312B-235A-4D03-9A8C-E06240565065}" dt="2018-07-17T10:57:19.095" v="13" actId="20577"/>
          <ac:spMkLst>
            <pc:docMk/>
            <pc:sldMk cId="2802135233" sldId="745"/>
            <ac:spMk id="8" creationId="{00000000-0000-0000-0000-000000000000}"/>
          </ac:spMkLst>
        </pc:spChg>
        <pc:picChg chg="add del mod">
          <ac:chgData name="Alejandro Sevillano Moreno" userId="S::asevillm@everis.com::73aa84f8-10cd-4c96-b126-f7aed9bf26af" providerId="AD" clId="Web-{B65E312B-235A-4D03-9A8C-E06240565065}" dt="2018-07-17T11:05:13.627" v="59"/>
          <ac:picMkLst>
            <pc:docMk/>
            <pc:sldMk cId="2802135233" sldId="745"/>
            <ac:picMk id="3" creationId="{AD4B21F1-8002-4227-BE24-9AFBF40F3A4B}"/>
          </ac:picMkLst>
        </pc:picChg>
        <pc:picChg chg="add mod">
          <ac:chgData name="Alejandro Sevillano Moreno" userId="S::asevillm@everis.com::73aa84f8-10cd-4c96-b126-f7aed9bf26af" providerId="AD" clId="Web-{B65E312B-235A-4D03-9A8C-E06240565065}" dt="2018-07-17T11:06:47.783" v="78" actId="1076"/>
          <ac:picMkLst>
            <pc:docMk/>
            <pc:sldMk cId="2802135233" sldId="745"/>
            <ac:picMk id="6" creationId="{43E933CA-B2B5-4D6A-B82A-F3B2937C8EDF}"/>
          </ac:picMkLst>
        </pc:picChg>
      </pc:sldChg>
      <pc:sldChg chg="new del">
        <pc:chgData name="Alejandro Sevillano Moreno" userId="S::asevillm@everis.com::73aa84f8-10cd-4c96-b126-f7aed9bf26af" providerId="AD" clId="Web-{B65E312B-235A-4D03-9A8C-E06240565065}" dt="2018-07-17T11:08:25.877" v="80"/>
        <pc:sldMkLst>
          <pc:docMk/>
          <pc:sldMk cId="1305404246" sldId="747"/>
        </pc:sldMkLst>
      </pc:sldChg>
      <pc:sldChg chg="addSp delSp modSp add replId">
        <pc:chgData name="Alejandro Sevillano Moreno" userId="S::asevillm@everis.com::73aa84f8-10cd-4c96-b126-f7aed9bf26af" providerId="AD" clId="Web-{B65E312B-235A-4D03-9A8C-E06240565065}" dt="2018-07-17T11:09:37.143" v="138" actId="20577"/>
        <pc:sldMkLst>
          <pc:docMk/>
          <pc:sldMk cId="1600936724" sldId="747"/>
        </pc:sldMkLst>
        <pc:spChg chg="mod">
          <ac:chgData name="Alejandro Sevillano Moreno" userId="S::asevillm@everis.com::73aa84f8-10cd-4c96-b126-f7aed9bf26af" providerId="AD" clId="Web-{B65E312B-235A-4D03-9A8C-E06240565065}" dt="2018-07-17T11:09:37.143" v="138" actId="20577"/>
          <ac:spMkLst>
            <pc:docMk/>
            <pc:sldMk cId="1600936724" sldId="747"/>
            <ac:spMk id="4" creationId="{00000000-0000-0000-0000-000000000000}"/>
          </ac:spMkLst>
        </pc:spChg>
        <pc:picChg chg="add del mod">
          <ac:chgData name="Alejandro Sevillano Moreno" userId="S::asevillm@everis.com::73aa84f8-10cd-4c96-b126-f7aed9bf26af" providerId="AD" clId="Web-{B65E312B-235A-4D03-9A8C-E06240565065}" dt="2018-07-17T11:08:32.377" v="83"/>
          <ac:picMkLst>
            <pc:docMk/>
            <pc:sldMk cId="1600936724" sldId="747"/>
            <ac:picMk id="3" creationId="{155B08AE-3817-455B-983A-421ACF5F8405}"/>
          </ac:picMkLst>
        </pc:picChg>
        <pc:picChg chg="del">
          <ac:chgData name="Alejandro Sevillano Moreno" userId="S::asevillm@everis.com::73aa84f8-10cd-4c96-b126-f7aed9bf26af" providerId="AD" clId="Web-{B65E312B-235A-4D03-9A8C-E06240565065}" dt="2018-07-17T11:08:36.799" v="84"/>
          <ac:picMkLst>
            <pc:docMk/>
            <pc:sldMk cId="1600936724" sldId="747"/>
            <ac:picMk id="6" creationId="{43E933CA-B2B5-4D6A-B82A-F3B2937C8EDF}"/>
          </ac:picMkLst>
        </pc:picChg>
        <pc:picChg chg="add mod">
          <ac:chgData name="Alejandro Sevillano Moreno" userId="S::asevillm@everis.com::73aa84f8-10cd-4c96-b126-f7aed9bf26af" providerId="AD" clId="Web-{B65E312B-235A-4D03-9A8C-E06240565065}" dt="2018-07-17T11:08:53.971" v="89" actId="1076"/>
          <ac:picMkLst>
            <pc:docMk/>
            <pc:sldMk cId="1600936724" sldId="747"/>
            <ac:picMk id="7" creationId="{560D9229-F31C-486F-8F49-4113391F7BD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B5EA31-4CDB-4A08-A867-2A1B99780CD5}" type="datetimeFigureOut">
              <a:rPr lang="es-ES" smtClean="0"/>
              <a:t>18/01/2023</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0A0428-ABE5-4116-902C-89A6DF8864D3}" type="slidenum">
              <a:rPr lang="es-ES" smtClean="0"/>
              <a:t>‹Nº›</a:t>
            </a:fld>
            <a:endParaRPr lang="es-ES"/>
          </a:p>
        </p:txBody>
      </p:sp>
    </p:spTree>
    <p:extLst>
      <p:ext uri="{BB962C8B-B14F-4D97-AF65-F5344CB8AC3E}">
        <p14:creationId xmlns:p14="http://schemas.microsoft.com/office/powerpoint/2010/main" val="1489073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B02398-51E1-4667-A0F7-E97AD1F32962}" type="datetimeFigureOut">
              <a:rPr lang="es-ES" smtClean="0"/>
              <a:t>18/01/2023</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70AB5-00EE-4A5C-AE4E-71B8EEE1046C}" type="slidenum">
              <a:rPr lang="es-ES" smtClean="0"/>
              <a:t>‹Nº›</a:t>
            </a:fld>
            <a:endParaRPr lang="es-ES"/>
          </a:p>
        </p:txBody>
      </p:sp>
    </p:spTree>
    <p:extLst>
      <p:ext uri="{BB962C8B-B14F-4D97-AF65-F5344CB8AC3E}">
        <p14:creationId xmlns:p14="http://schemas.microsoft.com/office/powerpoint/2010/main" val="3112830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ortada">
    <p:bg>
      <p:bgRef idx="1001">
        <a:schemeClr val="bg1"/>
      </p:bgRef>
    </p:bg>
    <p:spTree>
      <p:nvGrpSpPr>
        <p:cNvPr id="1" name=""/>
        <p:cNvGrpSpPr/>
        <p:nvPr/>
      </p:nvGrpSpPr>
      <p:grpSpPr>
        <a:xfrm>
          <a:off x="0" y="0"/>
          <a:ext cx="0" cy="0"/>
          <a:chOff x="0" y="0"/>
          <a:chExt cx="0" cy="0"/>
        </a:xfrm>
      </p:grpSpPr>
      <p:pic>
        <p:nvPicPr>
          <p:cNvPr id="5" name="4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 y="283"/>
            <a:ext cx="12190993" cy="6857434"/>
          </a:xfrm>
          <a:prstGeom prst="rect">
            <a:avLst/>
          </a:prstGeom>
        </p:spPr>
      </p:pic>
      <p:sp>
        <p:nvSpPr>
          <p:cNvPr id="3" name="2 Subtítulo"/>
          <p:cNvSpPr>
            <a:spLocks noGrp="1"/>
          </p:cNvSpPr>
          <p:nvPr>
            <p:ph type="subTitle" idx="1" hasCustomPrompt="1"/>
          </p:nvPr>
        </p:nvSpPr>
        <p:spPr>
          <a:xfrm>
            <a:off x="423929" y="2852936"/>
            <a:ext cx="8534400" cy="1152128"/>
          </a:xfrm>
          <a:prstGeom prst="rect">
            <a:avLst/>
          </a:prstGeom>
        </p:spPr>
        <p:txBody>
          <a:bodyPr>
            <a:normAutofit/>
          </a:bodyPr>
          <a:lstStyle>
            <a:lvl1pPr marL="0" indent="0" algn="l">
              <a:buNone/>
              <a:defRPr sz="1800" baseline="0">
                <a:solidFill>
                  <a:schemeClr val="bg1"/>
                </a:solidFill>
                <a:latin typeface="Arial" pitchFamily="34" charset="0"/>
                <a:cs typeface="Arial"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s-ES" err="1"/>
              <a:t>Subheading</a:t>
            </a:r>
            <a:r>
              <a:rPr lang="es-ES"/>
              <a:t> (</a:t>
            </a:r>
            <a:r>
              <a:rPr lang="es-ES" err="1"/>
              <a:t>arial</a:t>
            </a:r>
            <a:r>
              <a:rPr lang="es-ES"/>
              <a:t> 18, </a:t>
            </a:r>
            <a:r>
              <a:rPr lang="es-ES" err="1"/>
              <a:t>white</a:t>
            </a:r>
            <a:r>
              <a:rPr lang="es-ES"/>
              <a:t>)</a:t>
            </a:r>
          </a:p>
        </p:txBody>
      </p:sp>
      <p:sp>
        <p:nvSpPr>
          <p:cNvPr id="2" name="1 Título"/>
          <p:cNvSpPr>
            <a:spLocks noGrp="1"/>
          </p:cNvSpPr>
          <p:nvPr>
            <p:ph type="ctrTitle" hasCustomPrompt="1"/>
          </p:nvPr>
        </p:nvSpPr>
        <p:spPr>
          <a:xfrm>
            <a:off x="423939" y="2564904"/>
            <a:ext cx="9128455" cy="288032"/>
          </a:xfrm>
          <a:prstGeom prst="rect">
            <a:avLst/>
          </a:prstGeom>
        </p:spPr>
        <p:txBody>
          <a:bodyPr>
            <a:noAutofit/>
          </a:bodyPr>
          <a:lstStyle>
            <a:lvl1pPr algn="l">
              <a:defRPr sz="2000" b="1" baseline="0">
                <a:solidFill>
                  <a:schemeClr val="bg1"/>
                </a:solidFill>
                <a:latin typeface="Arial" pitchFamily="34" charset="0"/>
                <a:cs typeface="Arial" pitchFamily="34" charset="0"/>
              </a:defRPr>
            </a:lvl1pPr>
          </a:lstStyle>
          <a:p>
            <a:r>
              <a:rPr lang="es-ES" err="1"/>
              <a:t>Headline</a:t>
            </a:r>
            <a:r>
              <a:rPr lang="es-ES"/>
              <a:t> (</a:t>
            </a:r>
            <a:r>
              <a:rPr lang="es-ES" err="1"/>
              <a:t>arial</a:t>
            </a:r>
            <a:r>
              <a:rPr lang="es-ES"/>
              <a:t> 30, </a:t>
            </a:r>
            <a:r>
              <a:rPr lang="es-ES" err="1"/>
              <a:t>bold</a:t>
            </a:r>
            <a:r>
              <a:rPr lang="es-ES"/>
              <a:t>, </a:t>
            </a:r>
            <a:r>
              <a:rPr lang="es-ES" err="1"/>
              <a:t>white</a:t>
            </a:r>
            <a:r>
              <a:rPr lang="es-ES"/>
              <a:t>)</a:t>
            </a:r>
          </a:p>
        </p:txBody>
      </p:sp>
      <p:sp>
        <p:nvSpPr>
          <p:cNvPr id="4" name="Rectángulo 3"/>
          <p:cNvSpPr/>
          <p:nvPr userDrawn="1"/>
        </p:nvSpPr>
        <p:spPr>
          <a:xfrm>
            <a:off x="8899301" y="244703"/>
            <a:ext cx="3000779" cy="1307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pic>
        <p:nvPicPr>
          <p:cNvPr id="36868" name="Picture 4" descr="Resultado de imagen de ever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80321" y="331563"/>
            <a:ext cx="2305051" cy="113347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41155" y="4829713"/>
            <a:ext cx="1544223" cy="1544222"/>
          </a:xfrm>
          <a:prstGeom prst="rect">
            <a:avLst/>
          </a:prstGeom>
        </p:spPr>
      </p:pic>
    </p:spTree>
    <p:extLst>
      <p:ext uri="{BB962C8B-B14F-4D97-AF65-F5344CB8AC3E}">
        <p14:creationId xmlns:p14="http://schemas.microsoft.com/office/powerpoint/2010/main" val="250284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sta">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43"/>
            <a:ext cx="9578280" cy="507999"/>
          </a:xfrm>
          <a:prstGeom prst="rect">
            <a:avLst/>
          </a:prstGeom>
        </p:spPr>
        <p:txBody>
          <a:bodyPr/>
          <a:lstStyle>
            <a:lvl1pPr>
              <a:defRPr sz="2400" baseline="0">
                <a:solidFill>
                  <a:schemeClr val="tx1"/>
                </a:solidFill>
                <a:latin typeface="Arial Black" panose="020B0A04020102020204" pitchFamily="34" charset="0"/>
              </a:defRPr>
            </a:lvl1pPr>
          </a:lstStyle>
          <a:p>
            <a:endParaRPr lang="es-ES" dirty="0"/>
          </a:p>
        </p:txBody>
      </p:sp>
      <p:sp>
        <p:nvSpPr>
          <p:cNvPr id="3" name="Marcador de contenido 2"/>
          <p:cNvSpPr>
            <a:spLocks noGrp="1"/>
          </p:cNvSpPr>
          <p:nvPr>
            <p:ph idx="1"/>
          </p:nvPr>
        </p:nvSpPr>
        <p:spPr>
          <a:xfrm>
            <a:off x="838200" y="1609523"/>
            <a:ext cx="10515600" cy="4567447"/>
          </a:xfrm>
          <a:prstGeom prst="rect">
            <a:avLst/>
          </a:prstGeom>
        </p:spPr>
        <p:txBody>
          <a:bodyPr/>
          <a:lstStyle>
            <a:lvl1pPr>
              <a:buClr>
                <a:schemeClr val="tx2"/>
              </a:buClr>
              <a:defRPr sz="2000">
                <a:solidFill>
                  <a:schemeClr val="tx1"/>
                </a:solidFill>
                <a:latin typeface="Arial" panose="020B0604020202020204" pitchFamily="34" charset="0"/>
                <a:cs typeface="Arial" panose="020B0604020202020204" pitchFamily="34" charset="0"/>
              </a:defRPr>
            </a:lvl1pPr>
            <a:lvl2pPr>
              <a:buClr>
                <a:schemeClr val="tx2"/>
              </a:buClr>
              <a:defRPr sz="2000">
                <a:solidFill>
                  <a:schemeClr val="tx1"/>
                </a:solidFill>
                <a:latin typeface="Arial" panose="020B0604020202020204" pitchFamily="34" charset="0"/>
                <a:cs typeface="Arial" panose="020B0604020202020204" pitchFamily="34" charset="0"/>
              </a:defRPr>
            </a:lvl2pPr>
            <a:lvl3pPr>
              <a:buClr>
                <a:schemeClr val="tx2"/>
              </a:buClr>
              <a:defRPr sz="2000">
                <a:solidFill>
                  <a:schemeClr val="tx1"/>
                </a:solidFill>
                <a:latin typeface="Arial" panose="020B0604020202020204" pitchFamily="34" charset="0"/>
                <a:cs typeface="Arial" panose="020B0604020202020204" pitchFamily="34" charset="0"/>
              </a:defRPr>
            </a:lvl3pPr>
            <a:lvl4pPr>
              <a:buClr>
                <a:schemeClr val="tx2"/>
              </a:buClr>
              <a:defRPr sz="2000">
                <a:solidFill>
                  <a:schemeClr val="tx1"/>
                </a:solidFill>
                <a:latin typeface="Arial" panose="020B0604020202020204" pitchFamily="34" charset="0"/>
                <a:cs typeface="Arial" panose="020B0604020202020204" pitchFamily="34" charset="0"/>
              </a:defRPr>
            </a:lvl4pPr>
            <a:lvl5pPr>
              <a:buClr>
                <a:schemeClr val="tx2"/>
              </a:buClr>
              <a:defRPr sz="2000">
                <a:solidFill>
                  <a:schemeClr val="tx1"/>
                </a:solidFill>
                <a:latin typeface="Arial" panose="020B0604020202020204" pitchFamily="34" charset="0"/>
                <a:cs typeface="Arial" panose="020B0604020202020204"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1" name="Marcador de texto 10"/>
          <p:cNvSpPr>
            <a:spLocks noGrp="1"/>
          </p:cNvSpPr>
          <p:nvPr>
            <p:ph type="body" sz="quarter" idx="13"/>
          </p:nvPr>
        </p:nvSpPr>
        <p:spPr>
          <a:xfrm>
            <a:off x="838200" y="997874"/>
            <a:ext cx="9578280" cy="486927"/>
          </a:xfrm>
          <a:prstGeom prst="rect">
            <a:avLst/>
          </a:prstGeom>
        </p:spPr>
        <p:txBody>
          <a:bodyPr vert="horz" lIns="91440" tIns="45720" rIns="91440" bIns="45720" rtlCol="0" anchor="ctr">
            <a:noAutofit/>
          </a:bodyPr>
          <a:lstStyle>
            <a:lvl1pPr marL="0" indent="0">
              <a:buNone/>
              <a:defRPr lang="es-ES" sz="2000" b="0" dirty="0">
                <a:solidFill>
                  <a:schemeClr val="tx1"/>
                </a:solidFill>
                <a:latin typeface="Arial Black" panose="020B0A04020102020204" pitchFamily="34" charset="0"/>
                <a:ea typeface="+mj-ea"/>
                <a:cs typeface="Segoe UI Semibold" panose="020B0702040204020203" pitchFamily="34" charset="0"/>
              </a:defRPr>
            </a:lvl1pPr>
          </a:lstStyle>
          <a:p>
            <a:pPr lvl="0">
              <a:spcBef>
                <a:spcPct val="0"/>
              </a:spcBef>
            </a:pPr>
            <a:endParaRPr lang="es-ES" dirty="0"/>
          </a:p>
        </p:txBody>
      </p:sp>
    </p:spTree>
    <p:extLst>
      <p:ext uri="{BB962C8B-B14F-4D97-AF65-F5344CB8AC3E}">
        <p14:creationId xmlns:p14="http://schemas.microsoft.com/office/powerpoint/2010/main" val="182548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ista">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43"/>
            <a:ext cx="9578280" cy="507999"/>
          </a:xfrm>
          <a:prstGeom prst="rect">
            <a:avLst/>
          </a:prstGeom>
        </p:spPr>
        <p:txBody>
          <a:bodyPr/>
          <a:lstStyle>
            <a:lvl1pPr>
              <a:defRPr sz="2400" baseline="0">
                <a:solidFill>
                  <a:schemeClr val="tx1"/>
                </a:solidFill>
                <a:latin typeface="Arial Black" panose="020B0A04020102020204" pitchFamily="34" charset="0"/>
              </a:defRPr>
            </a:lvl1pPr>
          </a:lstStyle>
          <a:p>
            <a:endParaRPr lang="es-ES" dirty="0"/>
          </a:p>
        </p:txBody>
      </p:sp>
      <p:sp>
        <p:nvSpPr>
          <p:cNvPr id="3" name="Marcador de contenido 2"/>
          <p:cNvSpPr>
            <a:spLocks noGrp="1"/>
          </p:cNvSpPr>
          <p:nvPr>
            <p:ph idx="1"/>
          </p:nvPr>
        </p:nvSpPr>
        <p:spPr>
          <a:xfrm>
            <a:off x="838200" y="1609523"/>
            <a:ext cx="10515600" cy="4567447"/>
          </a:xfrm>
          <a:prstGeom prst="rect">
            <a:avLst/>
          </a:prstGeom>
        </p:spPr>
        <p:txBody>
          <a:bodyPr/>
          <a:lstStyle>
            <a:lvl1pPr marL="0" indent="0">
              <a:buClr>
                <a:schemeClr val="tx2"/>
              </a:buClr>
              <a:buNone/>
              <a:defRPr sz="2000">
                <a:solidFill>
                  <a:schemeClr val="tx1"/>
                </a:solidFill>
                <a:latin typeface="Arial" panose="020B0604020202020204" pitchFamily="34" charset="0"/>
                <a:cs typeface="Arial" panose="020B0604020202020204" pitchFamily="34" charset="0"/>
              </a:defRPr>
            </a:lvl1pPr>
            <a:lvl2pPr>
              <a:buClr>
                <a:schemeClr val="tx2"/>
              </a:buClr>
              <a:defRPr/>
            </a:lvl2pPr>
            <a:lvl3pPr>
              <a:buClr>
                <a:schemeClr val="tx2"/>
              </a:buClr>
              <a:defRPr/>
            </a:lvl3pPr>
            <a:lvl4pPr>
              <a:buClr>
                <a:schemeClr val="tx2"/>
              </a:buClr>
              <a:defRPr/>
            </a:lvl4pPr>
            <a:lvl5pPr>
              <a:buClr>
                <a:schemeClr val="tx2"/>
              </a:buClr>
              <a:defRPr/>
            </a:lvl5pPr>
          </a:lstStyle>
          <a:p>
            <a:pPr lvl="0"/>
            <a:endParaRPr lang="es-ES" dirty="0"/>
          </a:p>
        </p:txBody>
      </p:sp>
      <p:sp>
        <p:nvSpPr>
          <p:cNvPr id="11" name="Marcador de texto 10"/>
          <p:cNvSpPr>
            <a:spLocks noGrp="1"/>
          </p:cNvSpPr>
          <p:nvPr>
            <p:ph type="body" sz="quarter" idx="13"/>
          </p:nvPr>
        </p:nvSpPr>
        <p:spPr>
          <a:xfrm>
            <a:off x="838200" y="997874"/>
            <a:ext cx="9578280" cy="486927"/>
          </a:xfrm>
          <a:prstGeom prst="rect">
            <a:avLst/>
          </a:prstGeom>
        </p:spPr>
        <p:txBody>
          <a:bodyPr vert="horz" lIns="91440" tIns="45720" rIns="91440" bIns="45720" rtlCol="0" anchor="ctr">
            <a:noAutofit/>
          </a:bodyPr>
          <a:lstStyle>
            <a:lvl1pPr marL="0" indent="0">
              <a:buNone/>
              <a:defRPr lang="es-ES" sz="2400" b="0" dirty="0">
                <a:solidFill>
                  <a:schemeClr val="tx1"/>
                </a:solidFill>
                <a:latin typeface="Arial Black" panose="020B0A04020102020204" pitchFamily="34" charset="0"/>
                <a:ea typeface="+mj-ea"/>
                <a:cs typeface="Arial" panose="020B0604020202020204" pitchFamily="34" charset="0"/>
              </a:defRPr>
            </a:lvl1pPr>
          </a:lstStyle>
          <a:p>
            <a:pPr lvl="0">
              <a:spcBef>
                <a:spcPct val="0"/>
              </a:spcBef>
            </a:pPr>
            <a:endParaRPr lang="es-ES" dirty="0"/>
          </a:p>
        </p:txBody>
      </p:sp>
    </p:spTree>
    <p:extLst>
      <p:ext uri="{BB962C8B-B14F-4D97-AF65-F5344CB8AC3E}">
        <p14:creationId xmlns:p14="http://schemas.microsoft.com/office/powerpoint/2010/main" val="1399223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ítulo">
    <p:spTree>
      <p:nvGrpSpPr>
        <p:cNvPr id="1" name=""/>
        <p:cNvGrpSpPr/>
        <p:nvPr/>
      </p:nvGrpSpPr>
      <p:grpSpPr>
        <a:xfrm>
          <a:off x="0" y="0"/>
          <a:ext cx="0" cy="0"/>
          <a:chOff x="0" y="0"/>
          <a:chExt cx="0" cy="0"/>
        </a:xfrm>
      </p:grpSpPr>
      <p:pic>
        <p:nvPicPr>
          <p:cNvPr id="3" name="Imagen 2" descr="Imagen borrosa de una persona&#10;&#10;Descripción generada automáticamente con confianza baja">
            <a:extLst>
              <a:ext uri="{FF2B5EF4-FFF2-40B4-BE49-F238E27FC236}">
                <a16:creationId xmlns:a16="http://schemas.microsoft.com/office/drawing/2014/main" id="{315E7D82-45B3-4584-A2CA-B8AF125911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sp>
        <p:nvSpPr>
          <p:cNvPr id="12" name="Título de la presentación"/>
          <p:cNvSpPr txBox="1">
            <a:spLocks noGrp="1"/>
          </p:cNvSpPr>
          <p:nvPr>
            <p:ph type="title" hasCustomPrompt="1"/>
          </p:nvPr>
        </p:nvSpPr>
        <p:spPr>
          <a:xfrm>
            <a:off x="603248" y="1570524"/>
            <a:ext cx="10323832" cy="2324101"/>
          </a:xfrm>
          <a:prstGeom prst="rect">
            <a:avLst/>
          </a:prstGeom>
        </p:spPr>
        <p:txBody>
          <a:bodyPr anchor="b">
            <a:noAutofit/>
          </a:bodyPr>
          <a:lstStyle>
            <a:lvl1pPr>
              <a:defRPr sz="5400" spc="-116">
                <a:solidFill>
                  <a:schemeClr val="bg1"/>
                </a:solidFill>
                <a:latin typeface="Arial Black" panose="020B0A04020102020204" pitchFamily="34" charset="0"/>
              </a:defRPr>
            </a:lvl1pPr>
          </a:lstStyle>
          <a:p>
            <a:r>
              <a:rPr lang="es-ES" dirty="0"/>
              <a:t>HAGA CLIC PARA MODIFICAR EL ESTILO </a:t>
            </a:r>
            <a:br>
              <a:rPr lang="es-ES" dirty="0"/>
            </a:br>
            <a:r>
              <a:rPr lang="es-ES" dirty="0"/>
              <a:t>DE TÍTULO DEL PATRÓN</a:t>
            </a:r>
          </a:p>
        </p:txBody>
      </p:sp>
      <p:sp>
        <p:nvSpPr>
          <p:cNvPr id="13" name="Nivel de texto 1…"/>
          <p:cNvSpPr txBox="1">
            <a:spLocks noGrp="1"/>
          </p:cNvSpPr>
          <p:nvPr>
            <p:ph type="body" sz="quarter" idx="1"/>
          </p:nvPr>
        </p:nvSpPr>
        <p:spPr>
          <a:xfrm>
            <a:off x="600671" y="3894623"/>
            <a:ext cx="10985501" cy="952501"/>
          </a:xfrm>
          <a:prstGeom prst="rect">
            <a:avLst/>
          </a:prstGeom>
        </p:spPr>
        <p:txBody>
          <a:bodyPr/>
          <a:lstStyle>
            <a:lvl1pPr marL="0" indent="0" defTabSz="412750">
              <a:lnSpc>
                <a:spcPct val="100000"/>
              </a:lnSpc>
              <a:spcBef>
                <a:spcPts val="0"/>
              </a:spcBef>
              <a:buSzTx/>
              <a:buNone/>
              <a:defRPr sz="2750" b="1">
                <a:solidFill>
                  <a:schemeClr val="bg1"/>
                </a:solidFill>
                <a:latin typeface="Arial Black" panose="020B0A04020102020204" pitchFamily="34" charset="0"/>
              </a:defRPr>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pPr lvl="0"/>
            <a:r>
              <a:rPr lang="es-ES" dirty="0"/>
              <a:t>Haga clic para modificar los estilos de texto del patrón</a:t>
            </a:r>
          </a:p>
          <a:p>
            <a:pPr lvl="1"/>
            <a:endParaRPr dirty="0"/>
          </a:p>
        </p:txBody>
      </p:sp>
      <p:pic>
        <p:nvPicPr>
          <p:cNvPr id="16" name="Imagen 15">
            <a:extLst>
              <a:ext uri="{FF2B5EF4-FFF2-40B4-BE49-F238E27FC236}">
                <a16:creationId xmlns:a16="http://schemas.microsoft.com/office/drawing/2014/main" id="{FB51FBD0-4D4F-45BF-AB9E-6F25150E25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18" name="object 14">
            <a:extLst>
              <a:ext uri="{FF2B5EF4-FFF2-40B4-BE49-F238E27FC236}">
                <a16:creationId xmlns:a16="http://schemas.microsoft.com/office/drawing/2014/main" id="{64A04134-AD85-4422-A1B1-EFA77856933E}"/>
              </a:ext>
            </a:extLst>
          </p:cNvPr>
          <p:cNvSpPr/>
          <p:nvPr/>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sp>
        <p:nvSpPr>
          <p:cNvPr id="19" name="object 15">
            <a:extLst>
              <a:ext uri="{FF2B5EF4-FFF2-40B4-BE49-F238E27FC236}">
                <a16:creationId xmlns:a16="http://schemas.microsoft.com/office/drawing/2014/main" id="{703801D6-AD3A-4AB5-B783-09D52359CE7D}"/>
              </a:ext>
            </a:extLst>
          </p:cNvPr>
          <p:cNvSpPr/>
          <p:nvPr/>
        </p:nvSpPr>
        <p:spPr>
          <a:xfrm>
            <a:off x="9507966" y="558037"/>
            <a:ext cx="2042269" cy="283168"/>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pic>
        <p:nvPicPr>
          <p:cNvPr id="10" name="Imagen 9" descr="Dibujo de un edificio&#10;&#10;Descripción generada automáticamente con confianza media">
            <a:extLst>
              <a:ext uri="{FF2B5EF4-FFF2-40B4-BE49-F238E27FC236}">
                <a16:creationId xmlns:a16="http://schemas.microsoft.com/office/drawing/2014/main" id="{C29B95CB-1E1B-4342-8462-A7B9C6368445}"/>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Tree>
    <p:extLst>
      <p:ext uri="{BB962C8B-B14F-4D97-AF65-F5344CB8AC3E}">
        <p14:creationId xmlns:p14="http://schemas.microsoft.com/office/powerpoint/2010/main" val="1845569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2_Dos objetos">
    <p:spTree>
      <p:nvGrpSpPr>
        <p:cNvPr id="1" name=""/>
        <p:cNvGrpSpPr/>
        <p:nvPr/>
      </p:nvGrpSpPr>
      <p:grpSpPr>
        <a:xfrm>
          <a:off x="0" y="0"/>
          <a:ext cx="0" cy="0"/>
          <a:chOff x="0" y="0"/>
          <a:chExt cx="0" cy="0"/>
        </a:xfrm>
      </p:grpSpPr>
      <p:pic>
        <p:nvPicPr>
          <p:cNvPr id="17" name="Imagen 16" descr="Una persona hablando por teléfono celular&#10;&#10;Descripción generada automáticamente con confianza media">
            <a:extLst>
              <a:ext uri="{FF2B5EF4-FFF2-40B4-BE49-F238E27FC236}">
                <a16:creationId xmlns:a16="http://schemas.microsoft.com/office/drawing/2014/main" id="{7130AD47-6430-401A-B46F-16F4F24898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1" b="12367"/>
          <a:stretch/>
        </p:blipFill>
        <p:spPr>
          <a:xfrm>
            <a:off x="-631022" y="-1"/>
            <a:ext cx="12823022" cy="6953501"/>
          </a:xfrm>
          <a:prstGeom prst="rect">
            <a:avLst/>
          </a:prstGeom>
        </p:spPr>
      </p:pic>
      <p:pic>
        <p:nvPicPr>
          <p:cNvPr id="8" name="Imagen 7">
            <a:extLst>
              <a:ext uri="{FF2B5EF4-FFF2-40B4-BE49-F238E27FC236}">
                <a16:creationId xmlns:a16="http://schemas.microsoft.com/office/drawing/2014/main" id="{58423184-2A25-42BD-BDF1-18ED01219C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022" y="-18127"/>
            <a:ext cx="12192000" cy="6876127"/>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631022" y="0"/>
            <a:ext cx="8687915" cy="6953500"/>
          </a:xfrm>
          <a:prstGeom prst="rect">
            <a:avLst/>
          </a:prstGeom>
        </p:spPr>
      </p:pic>
      <p:sp>
        <p:nvSpPr>
          <p:cNvPr id="15" name="object 15">
            <a:extLst>
              <a:ext uri="{FF2B5EF4-FFF2-40B4-BE49-F238E27FC236}">
                <a16:creationId xmlns:a16="http://schemas.microsoft.com/office/drawing/2014/main" id="{929FC511-1474-4D2B-AB32-44647DF2E59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
        <p:nvSpPr>
          <p:cNvPr id="2" name="Título 1"/>
          <p:cNvSpPr>
            <a:spLocks noGrp="1"/>
          </p:cNvSpPr>
          <p:nvPr userDrawn="1">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dirty="0"/>
              <a:t>HAGA CLIC PARA MODIFICAR EL ESTILO </a:t>
            </a:r>
            <a:br>
              <a:rPr lang="es-ES" dirty="0"/>
            </a:br>
            <a:r>
              <a:rPr lang="es-ES" dirty="0"/>
              <a:t>DE TÍTULO DEL</a:t>
            </a:r>
            <a:br>
              <a:rPr lang="es-ES" dirty="0"/>
            </a:br>
            <a:endParaRPr lang="es-ES" dirty="0"/>
          </a:p>
        </p:txBody>
      </p:sp>
    </p:spTree>
    <p:extLst>
      <p:ext uri="{BB962C8B-B14F-4D97-AF65-F5344CB8AC3E}">
        <p14:creationId xmlns:p14="http://schemas.microsoft.com/office/powerpoint/2010/main" val="2377925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ítulo 1"/>
          <p:cNvSpPr txBox="1">
            <a:spLocks/>
          </p:cNvSpPr>
          <p:nvPr userDrawn="1"/>
        </p:nvSpPr>
        <p:spPr>
          <a:xfrm>
            <a:off x="838200" y="365143"/>
            <a:ext cx="9578280" cy="507999"/>
          </a:xfrm>
          <a:prstGeom prst="rect">
            <a:avLst/>
          </a:prstGeom>
        </p:spPr>
        <p:txBody>
          <a:bodyPr/>
          <a:lstStyle>
            <a:lvl1pPr algn="l" defTabSz="685800" rtl="0" eaLnBrk="1" latinLnBrk="0" hangingPunct="1">
              <a:lnSpc>
                <a:spcPct val="90000"/>
              </a:lnSpc>
              <a:spcBef>
                <a:spcPct val="0"/>
              </a:spcBef>
              <a:buNone/>
              <a:defRPr sz="2700" b="1" kern="1200" baseline="0">
                <a:solidFill>
                  <a:srgbClr val="D6FB47"/>
                </a:solidFill>
                <a:latin typeface="+mj-lt"/>
                <a:ea typeface="+mj-ea"/>
                <a:cs typeface="+mj-cs"/>
              </a:defRPr>
            </a:lvl1pPr>
          </a:lstStyle>
          <a:p>
            <a:endParaRPr lang="es-ES" sz="2700" dirty="0"/>
          </a:p>
        </p:txBody>
      </p:sp>
      <p:sp>
        <p:nvSpPr>
          <p:cNvPr id="8" name="Marcador de contenido 2"/>
          <p:cNvSpPr txBox="1">
            <a:spLocks/>
          </p:cNvSpPr>
          <p:nvPr userDrawn="1"/>
        </p:nvSpPr>
        <p:spPr>
          <a:xfrm>
            <a:off x="838200" y="1609523"/>
            <a:ext cx="10515600" cy="4567447"/>
          </a:xfrm>
          <a:prstGeom prst="rect">
            <a:avLst/>
          </a:prstGeom>
        </p:spPr>
        <p:txBody>
          <a:bodyPr/>
          <a:lstStyle>
            <a:lvl1pPr marL="171450" indent="-171450" algn="l" defTabSz="685800" rtl="0" eaLnBrk="1" latinLnBrk="0" hangingPunct="1">
              <a:lnSpc>
                <a:spcPct val="90000"/>
              </a:lnSpc>
              <a:spcBef>
                <a:spcPts val="750"/>
              </a:spcBef>
              <a:buClr>
                <a:schemeClr val="tx2"/>
              </a:buClr>
              <a:buFont typeface="Arial" panose="020B0604020202020204" pitchFamily="34" charset="0"/>
              <a:buChar char="•"/>
              <a:defRPr sz="20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s-ES" sz="2000" dirty="0"/>
          </a:p>
        </p:txBody>
      </p:sp>
      <p:sp>
        <p:nvSpPr>
          <p:cNvPr id="9" name="Marcador de número de diapositiva 5"/>
          <p:cNvSpPr>
            <a:spLocks noGrp="1"/>
          </p:cNvSpPr>
          <p:nvPr>
            <p:ph type="sldNum" sz="quarter" idx="4"/>
          </p:nvPr>
        </p:nvSpPr>
        <p:spPr>
          <a:xfrm>
            <a:off x="8610600" y="6356368"/>
            <a:ext cx="2743200" cy="365125"/>
          </a:xfrm>
          <a:prstGeom prst="rect">
            <a:avLst/>
          </a:prstGeom>
        </p:spPr>
        <p:txBody>
          <a:bodyPr/>
          <a:lstStyle/>
          <a:p>
            <a:fld id="{E60061AB-E3E3-4B82-98B1-945D99ABF5FB}" type="slidenum">
              <a:rPr lang="es-ES" smtClean="0"/>
              <a:t>‹Nº›</a:t>
            </a:fld>
            <a:endParaRPr lang="es-ES" dirty="0"/>
          </a:p>
        </p:txBody>
      </p:sp>
      <p:sp>
        <p:nvSpPr>
          <p:cNvPr id="10" name="Marcador de texto 10"/>
          <p:cNvSpPr txBox="1">
            <a:spLocks/>
          </p:cNvSpPr>
          <p:nvPr userDrawn="1"/>
        </p:nvSpPr>
        <p:spPr>
          <a:xfrm>
            <a:off x="838200" y="997874"/>
            <a:ext cx="9578280" cy="486927"/>
          </a:xfrm>
          <a:prstGeom prst="rect">
            <a:avLst/>
          </a:prstGeom>
        </p:spPr>
        <p:txBody>
          <a:bodyPr vert="horz" lIns="91440" tIns="45720" rIns="91440" bIns="4572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lang="es-ES" sz="2000" b="0" kern="1200" dirty="0">
                <a:solidFill>
                  <a:srgbClr val="D6FB47"/>
                </a:solidFill>
                <a:latin typeface="+mj-lt"/>
                <a:ea typeface="+mj-ea"/>
                <a:cs typeface="+mj-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ct val="0"/>
              </a:spcBef>
            </a:pPr>
            <a:endParaRPr lang="es-ES" sz="2000" dirty="0"/>
          </a:p>
        </p:txBody>
      </p:sp>
      <p:pic>
        <p:nvPicPr>
          <p:cNvPr id="11" name="Imagen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35201" y="373020"/>
            <a:ext cx="1615440" cy="624840"/>
          </a:xfrm>
          <a:prstGeom prst="rect">
            <a:avLst/>
          </a:prstGeom>
        </p:spPr>
      </p:pic>
    </p:spTree>
    <p:extLst>
      <p:ext uri="{BB962C8B-B14F-4D97-AF65-F5344CB8AC3E}">
        <p14:creationId xmlns:p14="http://schemas.microsoft.com/office/powerpoint/2010/main" val="3437878106"/>
      </p:ext>
    </p:extLst>
  </p:cSld>
  <p:clrMap bg1="lt1" tx1="dk1" bg2="lt2" tx2="dk2" accent1="accent1" accent2="accent2" accent3="accent3" accent4="accent4" accent5="accent5" accent6="accent6" hlink="hlink" folHlink="folHlink"/>
  <p:sldLayoutIdLst>
    <p:sldLayoutId id="2147483682" r:id="rId1"/>
    <p:sldLayoutId id="2147483674" r:id="rId2"/>
    <p:sldLayoutId id="2147483683" r:id="rId3"/>
    <p:sldLayoutId id="2147483684" r:id="rId4"/>
    <p:sldLayoutId id="2147483685" r:id="rId5"/>
  </p:sldLayoutIdLst>
  <p:txStyles>
    <p:titleStyle>
      <a:lvl1pPr algn="l" defTabSz="685783" rtl="0" eaLnBrk="1" latinLnBrk="0" hangingPunct="1">
        <a:lnSpc>
          <a:spcPct val="90000"/>
        </a:lnSpc>
        <a:spcBef>
          <a:spcPct val="0"/>
        </a:spcBef>
        <a:buNone/>
        <a:defRPr sz="2700" b="1" kern="1200">
          <a:solidFill>
            <a:srgbClr val="D6FB47"/>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bg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bg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bg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s-E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log.angular-university.io/angular-typed-forms/" TargetMode="External"/><Relationship Id="rId2" Type="http://schemas.openxmlformats.org/officeDocument/2006/relationships/hyperlink" Target="https://angular.io/guide/typed-for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C2011F4-0288-473A-AC21-F6DAF9E7079B}"/>
              </a:ext>
            </a:extLst>
          </p:cNvPr>
          <p:cNvSpPr>
            <a:spLocks noGrp="1"/>
          </p:cNvSpPr>
          <p:nvPr>
            <p:ph type="title"/>
          </p:nvPr>
        </p:nvSpPr>
        <p:spPr/>
        <p:txBody>
          <a:bodyPr/>
          <a:lstStyle/>
          <a:p>
            <a:r>
              <a:rPr lang="es-ES" sz="4400" dirty="0"/>
              <a:t>SESIÓN T3CH – REACTIVE FORMS</a:t>
            </a:r>
          </a:p>
        </p:txBody>
      </p:sp>
      <p:sp>
        <p:nvSpPr>
          <p:cNvPr id="8" name="Marcador de texto 7">
            <a:extLst>
              <a:ext uri="{FF2B5EF4-FFF2-40B4-BE49-F238E27FC236}">
                <a16:creationId xmlns:a16="http://schemas.microsoft.com/office/drawing/2014/main" id="{2FD444D2-F012-476F-A205-BF72F727B6A7}"/>
              </a:ext>
            </a:extLst>
          </p:cNvPr>
          <p:cNvSpPr>
            <a:spLocks noGrp="1"/>
          </p:cNvSpPr>
          <p:nvPr>
            <p:ph type="body" sz="quarter" idx="1"/>
          </p:nvPr>
        </p:nvSpPr>
        <p:spPr/>
        <p:txBody>
          <a:bodyPr/>
          <a:lstStyle/>
          <a:p>
            <a:r>
              <a:rPr lang="es-ES" dirty="0"/>
              <a:t>19/10/2022</a:t>
            </a:r>
          </a:p>
        </p:txBody>
      </p:sp>
    </p:spTree>
    <p:extLst>
      <p:ext uri="{BB962C8B-B14F-4D97-AF65-F5344CB8AC3E}">
        <p14:creationId xmlns:p14="http://schemas.microsoft.com/office/powerpoint/2010/main" val="260350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CE442-E138-AF0E-466E-108FD005860E}"/>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2F81B299-70C9-01C5-9338-C736F7C8A6AD}"/>
              </a:ext>
            </a:extLst>
          </p:cNvPr>
          <p:cNvSpPr>
            <a:spLocks noGrp="1"/>
          </p:cNvSpPr>
          <p:nvPr>
            <p:ph idx="1"/>
          </p:nvPr>
        </p:nvSpPr>
        <p:spPr/>
        <p:txBody>
          <a:bodyPr/>
          <a:lstStyle/>
          <a:p>
            <a:pPr marL="0" indent="0" algn="just">
              <a:buNone/>
            </a:pPr>
            <a:r>
              <a:rPr lang="es-ES" dirty="0"/>
              <a:t>Los </a:t>
            </a:r>
            <a:r>
              <a:rPr lang="es-ES" dirty="0" err="1">
                <a:solidFill>
                  <a:srgbClr val="4EC9B0"/>
                </a:solidFill>
                <a:latin typeface="Consolas" panose="020B0609020204030204" pitchFamily="49" charset="0"/>
              </a:rPr>
              <a:t>FormArray</a:t>
            </a:r>
            <a:r>
              <a:rPr lang="es-ES" dirty="0"/>
              <a:t> son una alternativa a los </a:t>
            </a:r>
            <a:r>
              <a:rPr lang="es-ES" dirty="0" err="1">
                <a:solidFill>
                  <a:srgbClr val="4EC9B0"/>
                </a:solidFill>
                <a:latin typeface="Consolas" panose="020B0609020204030204" pitchFamily="49" charset="0"/>
              </a:rPr>
              <a:t>FormGroup</a:t>
            </a:r>
            <a:r>
              <a:rPr lang="es-ES" dirty="0"/>
              <a:t> cuando estamos majeando un número indeterminado de controles.</a:t>
            </a:r>
          </a:p>
          <a:p>
            <a:pPr marL="0" indent="0" algn="just">
              <a:buNone/>
            </a:pPr>
            <a:r>
              <a:rPr lang="es-ES" dirty="0"/>
              <a:t>No es necesario definir una </a:t>
            </a:r>
            <a:r>
              <a:rPr lang="es-ES" b="1" dirty="0" err="1"/>
              <a:t>key</a:t>
            </a:r>
            <a:r>
              <a:rPr lang="es-ES" dirty="0"/>
              <a:t> para estos controles, por lo que son la mejor opción cuando no se conoce la cantidad de valores secundarios de antemano.</a:t>
            </a:r>
          </a:p>
          <a:p>
            <a:pPr marL="0" indent="0">
              <a:buNone/>
            </a:pPr>
            <a:r>
              <a:rPr lang="es-ES" dirty="0"/>
              <a:t> </a:t>
            </a:r>
          </a:p>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A1803AAB-3AB4-AFF8-39E0-C02C233000DF}"/>
              </a:ext>
            </a:extLst>
          </p:cNvPr>
          <p:cNvSpPr>
            <a:spLocks noGrp="1"/>
          </p:cNvSpPr>
          <p:nvPr>
            <p:ph type="body" sz="quarter" idx="13"/>
          </p:nvPr>
        </p:nvSpPr>
        <p:spPr/>
        <p:txBody>
          <a:bodyPr/>
          <a:lstStyle/>
          <a:p>
            <a:r>
              <a:rPr lang="es-ES" dirty="0"/>
              <a:t>Form Array</a:t>
            </a:r>
          </a:p>
        </p:txBody>
      </p:sp>
      <p:pic>
        <p:nvPicPr>
          <p:cNvPr id="6" name="Imagen 5">
            <a:extLst>
              <a:ext uri="{FF2B5EF4-FFF2-40B4-BE49-F238E27FC236}">
                <a16:creationId xmlns:a16="http://schemas.microsoft.com/office/drawing/2014/main" id="{61A50FF7-3FC0-B03A-8A3A-95E0CBCB970F}"/>
              </a:ext>
            </a:extLst>
          </p:cNvPr>
          <p:cNvPicPr>
            <a:picLocks noChangeAspect="1"/>
          </p:cNvPicPr>
          <p:nvPr/>
        </p:nvPicPr>
        <p:blipFill>
          <a:blip r:embed="rId2"/>
          <a:stretch>
            <a:fillRect/>
          </a:stretch>
        </p:blipFill>
        <p:spPr>
          <a:xfrm>
            <a:off x="794358" y="3240571"/>
            <a:ext cx="4392708" cy="2740607"/>
          </a:xfrm>
          <a:prstGeom prst="rect">
            <a:avLst/>
          </a:prstGeom>
        </p:spPr>
      </p:pic>
      <p:sp>
        <p:nvSpPr>
          <p:cNvPr id="7" name="CuadroTexto 6">
            <a:extLst>
              <a:ext uri="{FF2B5EF4-FFF2-40B4-BE49-F238E27FC236}">
                <a16:creationId xmlns:a16="http://schemas.microsoft.com/office/drawing/2014/main" id="{A1F6140A-8A7E-38DA-7E6D-5C418208F204}"/>
              </a:ext>
            </a:extLst>
          </p:cNvPr>
          <p:cNvSpPr txBox="1"/>
          <p:nvPr/>
        </p:nvSpPr>
        <p:spPr>
          <a:xfrm>
            <a:off x="5743184" y="3169085"/>
            <a:ext cx="5386191" cy="2812093"/>
          </a:xfrm>
          <a:prstGeom prst="rect">
            <a:avLst/>
          </a:prstGeom>
        </p:spPr>
        <p:txBody>
          <a:bodyPr vert="horz" wrap="square" lIns="68580" tIns="34290" rIns="68580" bIns="34290" rtlCol="0" anchor="ctr">
            <a:noAutofit/>
          </a:bodyPr>
          <a:lstStyle/>
          <a:p>
            <a:endParaRPr lang="es-ES" sz="1800" dirty="0">
              <a:solidFill>
                <a:srgbClr val="D6FB47"/>
              </a:solidFill>
              <a:latin typeface="+mn-lt"/>
            </a:endParaRPr>
          </a:p>
        </p:txBody>
      </p:sp>
      <p:pic>
        <p:nvPicPr>
          <p:cNvPr id="9" name="Imagen 8">
            <a:extLst>
              <a:ext uri="{FF2B5EF4-FFF2-40B4-BE49-F238E27FC236}">
                <a16:creationId xmlns:a16="http://schemas.microsoft.com/office/drawing/2014/main" id="{DFC8DD8F-D099-AF0E-9277-3A0030A791DE}"/>
              </a:ext>
            </a:extLst>
          </p:cNvPr>
          <p:cNvPicPr>
            <a:picLocks noChangeAspect="1"/>
          </p:cNvPicPr>
          <p:nvPr/>
        </p:nvPicPr>
        <p:blipFill>
          <a:blip r:embed="rId3"/>
          <a:stretch>
            <a:fillRect/>
          </a:stretch>
        </p:blipFill>
        <p:spPr>
          <a:xfrm>
            <a:off x="6238185" y="4119439"/>
            <a:ext cx="4434572" cy="1173857"/>
          </a:xfrm>
          <a:prstGeom prst="rect">
            <a:avLst/>
          </a:prstGeom>
        </p:spPr>
      </p:pic>
      <p:sp>
        <p:nvSpPr>
          <p:cNvPr id="10" name="CuadroTexto 9">
            <a:extLst>
              <a:ext uri="{FF2B5EF4-FFF2-40B4-BE49-F238E27FC236}">
                <a16:creationId xmlns:a16="http://schemas.microsoft.com/office/drawing/2014/main" id="{1BCD2621-194C-9C6A-C4A1-4E8F7F136A9B}"/>
              </a:ext>
            </a:extLst>
          </p:cNvPr>
          <p:cNvSpPr txBox="1"/>
          <p:nvPr/>
        </p:nvSpPr>
        <p:spPr>
          <a:xfrm>
            <a:off x="6238185" y="2958611"/>
            <a:ext cx="5447308" cy="1036106"/>
          </a:xfrm>
          <a:prstGeom prst="rect">
            <a:avLst/>
          </a:prstGeom>
        </p:spPr>
        <p:txBody>
          <a:bodyPr vert="horz" wrap="square" lIns="68580" tIns="34290" rIns="68580" bIns="34290" rtlCol="0" anchor="ctr">
            <a:noAutofit/>
          </a:bodyPr>
          <a:lstStyle/>
          <a:p>
            <a:pPr algn="just"/>
            <a:r>
              <a:rPr lang="es-ES" dirty="0">
                <a:latin typeface="Arial" panose="020B0604020202020204" pitchFamily="34" charset="0"/>
                <a:cs typeface="Arial" panose="020B0604020202020204" pitchFamily="34" charset="0"/>
              </a:rPr>
              <a:t>*Para realizar un </a:t>
            </a:r>
            <a:r>
              <a:rPr lang="es-ES" dirty="0" err="1">
                <a:solidFill>
                  <a:srgbClr val="4EC9B0"/>
                </a:solidFill>
                <a:latin typeface="Consolas" panose="020B0609020204030204" pitchFamily="49" charset="0"/>
                <a:cs typeface="Arial" panose="020B0604020202020204" pitchFamily="34" charset="0"/>
              </a:rPr>
              <a:t>getter</a:t>
            </a:r>
            <a:r>
              <a:rPr lang="es-ES" dirty="0">
                <a:latin typeface="Arial" panose="020B0604020202020204" pitchFamily="34" charset="0"/>
                <a:cs typeface="Arial" panose="020B0604020202020204" pitchFamily="34" charset="0"/>
              </a:rPr>
              <a:t> de un </a:t>
            </a:r>
            <a:r>
              <a:rPr lang="es-ES" dirty="0" err="1">
                <a:solidFill>
                  <a:srgbClr val="4EC9B0"/>
                </a:solidFill>
                <a:latin typeface="Consolas" panose="020B0609020204030204" pitchFamily="49" charset="0"/>
                <a:cs typeface="Arial" panose="020B0604020202020204" pitchFamily="34" charset="0"/>
              </a:rPr>
              <a:t>FormArray</a:t>
            </a:r>
            <a:r>
              <a:rPr lang="es-ES" dirty="0">
                <a:latin typeface="Arial" panose="020B0604020202020204" pitchFamily="34" charset="0"/>
                <a:cs typeface="Arial" panose="020B0604020202020204" pitchFamily="34" charset="0"/>
              </a:rPr>
              <a:t> tenemos que castearlo de la siguiente manera, ya que sino, devolvería un </a:t>
            </a:r>
            <a:r>
              <a:rPr lang="es-ES" dirty="0" err="1">
                <a:latin typeface="Arial" panose="020B0604020202020204" pitchFamily="34" charset="0"/>
                <a:cs typeface="Arial" panose="020B0604020202020204" pitchFamily="34" charset="0"/>
              </a:rPr>
              <a:t>AbstractControl</a:t>
            </a:r>
            <a:r>
              <a:rPr lang="es-ES" dirty="0">
                <a:latin typeface="Arial" panose="020B0604020202020204" pitchFamily="34" charset="0"/>
                <a:cs typeface="Arial" panose="020B0604020202020204" pitchFamily="34" charset="0"/>
              </a:rPr>
              <a:t>. </a:t>
            </a:r>
          </a:p>
        </p:txBody>
      </p:sp>
      <p:sp>
        <p:nvSpPr>
          <p:cNvPr id="12" name="CuadroTexto 11">
            <a:extLst>
              <a:ext uri="{FF2B5EF4-FFF2-40B4-BE49-F238E27FC236}">
                <a16:creationId xmlns:a16="http://schemas.microsoft.com/office/drawing/2014/main" id="{96ADCFA1-7C95-3E1E-0184-6890AF59952E}"/>
              </a:ext>
            </a:extLst>
          </p:cNvPr>
          <p:cNvSpPr txBox="1"/>
          <p:nvPr/>
        </p:nvSpPr>
        <p:spPr>
          <a:xfrm>
            <a:off x="6238185" y="5140864"/>
            <a:ext cx="5447308" cy="1036106"/>
          </a:xfrm>
          <a:prstGeom prst="rect">
            <a:avLst/>
          </a:prstGeom>
        </p:spPr>
        <p:txBody>
          <a:bodyPr vert="horz" wrap="square" lIns="68580" tIns="34290" rIns="68580" bIns="34290" rtlCol="0" anchor="ctr">
            <a:noAutofit/>
          </a:bodyPr>
          <a:lstStyle/>
          <a:p>
            <a:r>
              <a:rPr lang="es-ES" dirty="0">
                <a:latin typeface="Arial" panose="020B0604020202020204" pitchFamily="34" charset="0"/>
                <a:cs typeface="Arial" panose="020B0604020202020204" pitchFamily="34" charset="0"/>
              </a:rPr>
              <a:t>*Un </a:t>
            </a:r>
            <a:r>
              <a:rPr lang="es-ES" dirty="0" err="1">
                <a:solidFill>
                  <a:srgbClr val="4EC9B0"/>
                </a:solidFill>
                <a:latin typeface="Consolas" panose="020B0609020204030204" pitchFamily="49" charset="0"/>
                <a:cs typeface="Arial" panose="020B0604020202020204" pitchFamily="34" charset="0"/>
              </a:rPr>
              <a:t>getter</a:t>
            </a:r>
            <a:r>
              <a:rPr lang="es-ES" dirty="0">
                <a:latin typeface="Arial" panose="020B0604020202020204" pitchFamily="34" charset="0"/>
                <a:cs typeface="Arial" panose="020B0604020202020204" pitchFamily="34" charset="0"/>
              </a:rPr>
              <a:t> de un </a:t>
            </a:r>
            <a:r>
              <a:rPr lang="es-ES" dirty="0" err="1">
                <a:solidFill>
                  <a:srgbClr val="4EC9B0"/>
                </a:solidFill>
                <a:latin typeface="Consolas" panose="020B0609020204030204" pitchFamily="49" charset="0"/>
                <a:cs typeface="Arial" panose="020B0604020202020204" pitchFamily="34" charset="0"/>
              </a:rPr>
              <a:t>FormControl</a:t>
            </a:r>
            <a:r>
              <a:rPr lang="es-ES" dirty="0">
                <a:latin typeface="Arial" panose="020B0604020202020204" pitchFamily="34" charset="0"/>
                <a:cs typeface="Arial" panose="020B0604020202020204" pitchFamily="34" charset="0"/>
              </a:rPr>
              <a:t> sería asi:</a:t>
            </a:r>
          </a:p>
        </p:txBody>
      </p:sp>
      <p:pic>
        <p:nvPicPr>
          <p:cNvPr id="14" name="Imagen 13">
            <a:extLst>
              <a:ext uri="{FF2B5EF4-FFF2-40B4-BE49-F238E27FC236}">
                <a16:creationId xmlns:a16="http://schemas.microsoft.com/office/drawing/2014/main" id="{17BF7489-0E10-0214-55D9-CE7CAB0BC562}"/>
              </a:ext>
            </a:extLst>
          </p:cNvPr>
          <p:cNvPicPr>
            <a:picLocks noChangeAspect="1"/>
          </p:cNvPicPr>
          <p:nvPr/>
        </p:nvPicPr>
        <p:blipFill>
          <a:blip r:embed="rId4"/>
          <a:stretch>
            <a:fillRect/>
          </a:stretch>
        </p:blipFill>
        <p:spPr>
          <a:xfrm>
            <a:off x="6281279" y="5900738"/>
            <a:ext cx="3663764" cy="801908"/>
          </a:xfrm>
          <a:prstGeom prst="rect">
            <a:avLst/>
          </a:prstGeom>
        </p:spPr>
      </p:pic>
    </p:spTree>
    <p:extLst>
      <p:ext uri="{BB962C8B-B14F-4D97-AF65-F5344CB8AC3E}">
        <p14:creationId xmlns:p14="http://schemas.microsoft.com/office/powerpoint/2010/main" val="418973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00145-9058-8C68-852B-028F2DB933D2}"/>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DBB6BEE4-E42F-419F-34DF-B08E7AB89016}"/>
              </a:ext>
            </a:extLst>
          </p:cNvPr>
          <p:cNvSpPr>
            <a:spLocks noGrp="1"/>
          </p:cNvSpPr>
          <p:nvPr>
            <p:ph idx="1"/>
          </p:nvPr>
        </p:nvSpPr>
        <p:spPr/>
        <p:txBody>
          <a:bodyPr/>
          <a:lstStyle/>
          <a:p>
            <a:pPr marL="0" indent="0">
              <a:buNone/>
            </a:pPr>
            <a:r>
              <a:rPr lang="es-ES" dirty="0"/>
              <a:t>Los </a:t>
            </a:r>
            <a:r>
              <a:rPr lang="es-ES" dirty="0" err="1">
                <a:solidFill>
                  <a:srgbClr val="4EC9B0"/>
                </a:solidFill>
                <a:latin typeface="Consolas" panose="020B0609020204030204" pitchFamily="49" charset="0"/>
              </a:rPr>
              <a:t>FormArray</a:t>
            </a:r>
            <a:r>
              <a:rPr lang="es-ES" dirty="0">
                <a:solidFill>
                  <a:srgbClr val="4EC9B0"/>
                </a:solidFill>
                <a:latin typeface="Consolas" panose="020B0609020204030204" pitchFamily="49" charset="0"/>
              </a:rPr>
              <a:t> </a:t>
            </a:r>
            <a:r>
              <a:rPr lang="es-ES" dirty="0"/>
              <a:t>requieren de la directiva </a:t>
            </a:r>
            <a:r>
              <a:rPr lang="es-ES" dirty="0">
                <a:solidFill>
                  <a:srgbClr val="4EC9B0"/>
                </a:solidFill>
                <a:latin typeface="Consolas" panose="020B0609020204030204" pitchFamily="49" charset="0"/>
              </a:rPr>
              <a:t>*</a:t>
            </a:r>
            <a:r>
              <a:rPr lang="es-ES" dirty="0" err="1">
                <a:solidFill>
                  <a:srgbClr val="4EC9B0"/>
                </a:solidFill>
                <a:latin typeface="Consolas" panose="020B0609020204030204" pitchFamily="49" charset="0"/>
              </a:rPr>
              <a:t>ngFor</a:t>
            </a:r>
            <a:r>
              <a:rPr lang="es-ES" dirty="0">
                <a:solidFill>
                  <a:srgbClr val="4EC9B0"/>
                </a:solidFill>
                <a:latin typeface="Consolas" panose="020B0609020204030204" pitchFamily="49" charset="0"/>
              </a:rPr>
              <a:t> </a:t>
            </a:r>
            <a:r>
              <a:rPr lang="es-ES" dirty="0"/>
              <a:t>para iterar sobre los controles:</a:t>
            </a:r>
          </a:p>
        </p:txBody>
      </p:sp>
      <p:sp>
        <p:nvSpPr>
          <p:cNvPr id="4" name="Marcador de texto 3">
            <a:extLst>
              <a:ext uri="{FF2B5EF4-FFF2-40B4-BE49-F238E27FC236}">
                <a16:creationId xmlns:a16="http://schemas.microsoft.com/office/drawing/2014/main" id="{C1E68C67-8D5A-0AFA-85A2-7B68701DD17B}"/>
              </a:ext>
            </a:extLst>
          </p:cNvPr>
          <p:cNvSpPr>
            <a:spLocks noGrp="1"/>
          </p:cNvSpPr>
          <p:nvPr>
            <p:ph type="body" sz="quarter" idx="13"/>
          </p:nvPr>
        </p:nvSpPr>
        <p:spPr/>
        <p:txBody>
          <a:bodyPr/>
          <a:lstStyle/>
          <a:p>
            <a:r>
              <a:rPr lang="es-ES" dirty="0"/>
              <a:t>Form Array</a:t>
            </a:r>
          </a:p>
        </p:txBody>
      </p:sp>
      <p:pic>
        <p:nvPicPr>
          <p:cNvPr id="6" name="Imagen 5">
            <a:extLst>
              <a:ext uri="{FF2B5EF4-FFF2-40B4-BE49-F238E27FC236}">
                <a16:creationId xmlns:a16="http://schemas.microsoft.com/office/drawing/2014/main" id="{CACFFF30-32E5-033D-15AE-F5AF26D89335}"/>
              </a:ext>
            </a:extLst>
          </p:cNvPr>
          <p:cNvPicPr>
            <a:picLocks noChangeAspect="1"/>
          </p:cNvPicPr>
          <p:nvPr/>
        </p:nvPicPr>
        <p:blipFill>
          <a:blip r:embed="rId2"/>
          <a:stretch>
            <a:fillRect/>
          </a:stretch>
        </p:blipFill>
        <p:spPr>
          <a:xfrm>
            <a:off x="838200" y="2386208"/>
            <a:ext cx="5349658" cy="3362402"/>
          </a:xfrm>
          <a:prstGeom prst="rect">
            <a:avLst/>
          </a:prstGeom>
        </p:spPr>
      </p:pic>
      <p:sp>
        <p:nvSpPr>
          <p:cNvPr id="7" name="CuadroTexto 6">
            <a:extLst>
              <a:ext uri="{FF2B5EF4-FFF2-40B4-BE49-F238E27FC236}">
                <a16:creationId xmlns:a16="http://schemas.microsoft.com/office/drawing/2014/main" id="{C80EEEFD-4210-51B2-80D9-FC96D1511C92}"/>
              </a:ext>
            </a:extLst>
          </p:cNvPr>
          <p:cNvSpPr txBox="1"/>
          <p:nvPr/>
        </p:nvSpPr>
        <p:spPr>
          <a:xfrm>
            <a:off x="6538586" y="2157418"/>
            <a:ext cx="4653420" cy="4219969"/>
          </a:xfrm>
          <a:prstGeom prst="rect">
            <a:avLst/>
          </a:prstGeom>
        </p:spPr>
        <p:txBody>
          <a:bodyPr vert="horz" wrap="square" lIns="68580" tIns="34290" rIns="68580" bIns="34290" rtlCol="0" anchor="ctr">
            <a:noAutofit/>
          </a:bodyPr>
          <a:lstStyle/>
          <a:p>
            <a:pPr algn="just"/>
            <a:r>
              <a:rPr lang="es-ES" sz="2000" dirty="0">
                <a:latin typeface="Arial" panose="020B0604020202020204" pitchFamily="34" charset="0"/>
                <a:cs typeface="Arial" panose="020B0604020202020204" pitchFamily="34" charset="0"/>
              </a:rPr>
              <a:t>En primer lugar debemos englobar esta sección bajo una nueva directiva, llamada: </a:t>
            </a:r>
            <a:r>
              <a:rPr lang="es-ES" sz="2000" dirty="0" err="1">
                <a:solidFill>
                  <a:srgbClr val="4EC9B0"/>
                </a:solidFill>
                <a:latin typeface="Consolas" panose="020B0609020204030204" pitchFamily="49" charset="0"/>
                <a:cs typeface="Arial" panose="020B0604020202020204" pitchFamily="34" charset="0"/>
              </a:rPr>
              <a:t>formArrayName</a:t>
            </a:r>
            <a:r>
              <a:rPr lang="es-ES" sz="2000" dirty="0">
                <a:latin typeface="Arial" panose="020B0604020202020204" pitchFamily="34" charset="0"/>
                <a:cs typeface="Arial" panose="020B0604020202020204" pitchFamily="34" charset="0"/>
              </a:rPr>
              <a:t>, que tendrá el nombre de dicho control.</a:t>
            </a:r>
          </a:p>
          <a:p>
            <a:pPr algn="just"/>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Y posteriormente, al ser </a:t>
            </a:r>
            <a:r>
              <a:rPr lang="es-ES" sz="2000" dirty="0" err="1">
                <a:solidFill>
                  <a:srgbClr val="4EC9B0"/>
                </a:solidFill>
                <a:latin typeface="Consolas" panose="020B0609020204030204" pitchFamily="49" charset="0"/>
                <a:cs typeface="Arial" panose="020B0604020202020204" pitchFamily="34" charset="0"/>
              </a:rPr>
              <a:t>FormControl</a:t>
            </a:r>
            <a:r>
              <a:rPr lang="es-ES" sz="2000" dirty="0">
                <a:latin typeface="Arial" panose="020B0604020202020204" pitchFamily="34" charset="0"/>
                <a:cs typeface="Arial" panose="020B0604020202020204" pitchFamily="34" charset="0"/>
              </a:rPr>
              <a:t> sin nombre, dentro de la directiva </a:t>
            </a:r>
            <a:r>
              <a:rPr lang="es-ES" sz="2000" dirty="0" err="1">
                <a:solidFill>
                  <a:srgbClr val="4EC9B0"/>
                </a:solidFill>
                <a:latin typeface="Consolas" panose="020B0609020204030204" pitchFamily="49" charset="0"/>
                <a:cs typeface="Arial" panose="020B0604020202020204" pitchFamily="34" charset="0"/>
              </a:rPr>
              <a:t>formControlName</a:t>
            </a:r>
            <a:r>
              <a:rPr lang="es-ES" sz="2000" dirty="0">
                <a:latin typeface="Arial" panose="020B0604020202020204" pitchFamily="34" charset="0"/>
                <a:cs typeface="Arial" panose="020B0604020202020204" pitchFamily="34" charset="0"/>
              </a:rPr>
              <a:t> le hemos pasado el valor del índice.</a:t>
            </a:r>
          </a:p>
          <a:p>
            <a:pPr algn="just"/>
            <a:endParaRPr lang="es-ES" sz="2000" dirty="0">
              <a:latin typeface="Arial" panose="020B0604020202020204" pitchFamily="34" charset="0"/>
              <a:cs typeface="Arial" panose="020B0604020202020204" pitchFamily="34" charset="0"/>
            </a:endParaRPr>
          </a:p>
          <a:p>
            <a:pPr algn="just"/>
            <a:r>
              <a:rPr lang="es-ES" sz="1500" dirty="0">
                <a:latin typeface="Arial" panose="020B0604020202020204" pitchFamily="34" charset="0"/>
                <a:cs typeface="Arial" panose="020B0604020202020204" pitchFamily="34" charset="0"/>
              </a:rPr>
              <a:t>*Si nos fijamos, el nombre del control es el índice, ya que es la posición que cada uno ocupa en el array.</a:t>
            </a:r>
          </a:p>
          <a:p>
            <a:endParaRPr lang="es-E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742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4F158-8845-46DB-AB09-1D29A4CED11C}"/>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AEE2284D-3353-719F-17DD-9382EC45AE08}"/>
              </a:ext>
            </a:extLst>
          </p:cNvPr>
          <p:cNvSpPr>
            <a:spLocks noGrp="1"/>
          </p:cNvSpPr>
          <p:nvPr>
            <p:ph idx="1"/>
          </p:nvPr>
        </p:nvSpPr>
        <p:spPr>
          <a:xfrm>
            <a:off x="838197" y="1609523"/>
            <a:ext cx="10930006" cy="4567447"/>
          </a:xfrm>
        </p:spPr>
        <p:txBody>
          <a:bodyPr/>
          <a:lstStyle/>
          <a:p>
            <a:pPr marL="0" indent="0" algn="just">
              <a:buNone/>
            </a:pPr>
            <a:r>
              <a:rPr lang="es-ES" dirty="0"/>
              <a:t>En el ejemplo de la siguiente diapositiva, el </a:t>
            </a:r>
            <a:r>
              <a:rPr lang="es-ES" dirty="0" err="1">
                <a:solidFill>
                  <a:srgbClr val="4EC9B0"/>
                </a:solidFill>
                <a:latin typeface="Consolas" panose="020B0609020204030204" pitchFamily="49" charset="0"/>
              </a:rPr>
              <a:t>FormArray</a:t>
            </a:r>
            <a:r>
              <a:rPr lang="es-ES" dirty="0"/>
              <a:t> es un </a:t>
            </a:r>
            <a:r>
              <a:rPr lang="es-ES" dirty="0" err="1">
                <a:solidFill>
                  <a:srgbClr val="4EC9B0"/>
                </a:solidFill>
                <a:latin typeface="Consolas" panose="020B0609020204030204" pitchFamily="49" charset="0"/>
              </a:rPr>
              <a:t>FormGroup</a:t>
            </a:r>
            <a:r>
              <a:rPr lang="es-ES" dirty="0"/>
              <a:t>.</a:t>
            </a:r>
          </a:p>
          <a:p>
            <a:pPr marL="0" indent="0" algn="just">
              <a:buNone/>
            </a:pPr>
            <a:endParaRPr lang="es-ES" dirty="0"/>
          </a:p>
          <a:p>
            <a:pPr marL="0" indent="0" algn="just">
              <a:buNone/>
            </a:pPr>
            <a:r>
              <a:rPr lang="es-ES" dirty="0"/>
              <a:t>En primer lugar, estamos usando </a:t>
            </a:r>
            <a:r>
              <a:rPr lang="es-ES" dirty="0" err="1">
                <a:solidFill>
                  <a:srgbClr val="4EC9B0"/>
                </a:solidFill>
                <a:latin typeface="Consolas" panose="020B0609020204030204" pitchFamily="49" charset="0"/>
              </a:rPr>
              <a:t>formArrayName</a:t>
            </a:r>
            <a:r>
              <a:rPr lang="es-ES" dirty="0"/>
              <a:t>, que es donde va el nombre del </a:t>
            </a:r>
            <a:r>
              <a:rPr lang="es-ES" dirty="0" err="1">
                <a:solidFill>
                  <a:srgbClr val="4EC9B0"/>
                </a:solidFill>
                <a:latin typeface="Consolas" panose="020B0609020204030204" pitchFamily="49" charset="0"/>
              </a:rPr>
              <a:t>FormArray</a:t>
            </a:r>
            <a:r>
              <a:rPr lang="es-ES" dirty="0"/>
              <a:t>. Y después, una nueva directiva: </a:t>
            </a:r>
            <a:r>
              <a:rPr lang="es-ES" dirty="0" err="1">
                <a:solidFill>
                  <a:srgbClr val="4EC9B0"/>
                </a:solidFill>
                <a:latin typeface="Consolas" panose="020B0609020204030204" pitchFamily="49" charset="0"/>
              </a:rPr>
              <a:t>formGroupName</a:t>
            </a:r>
            <a:r>
              <a:rPr lang="es-ES" b="1" dirty="0"/>
              <a:t>, </a:t>
            </a:r>
            <a:r>
              <a:rPr lang="es-ES" dirty="0"/>
              <a:t>y aquí es donde pasaremos el índice del control. Y por último en los correspondientes </a:t>
            </a:r>
            <a:r>
              <a:rPr lang="es-ES" dirty="0" err="1">
                <a:solidFill>
                  <a:srgbClr val="4EC9B0"/>
                </a:solidFill>
                <a:latin typeface="Consolas" panose="020B0609020204030204" pitchFamily="49" charset="0"/>
              </a:rPr>
              <a:t>formControlName</a:t>
            </a:r>
            <a:r>
              <a:rPr lang="es-ES" dirty="0"/>
              <a:t> los nombres de los controles del </a:t>
            </a:r>
            <a:r>
              <a:rPr lang="es-ES" dirty="0" err="1"/>
              <a:t>FromGroup</a:t>
            </a:r>
            <a:r>
              <a:rPr lang="es-ES" dirty="0"/>
              <a:t> perteneciente al </a:t>
            </a:r>
            <a:r>
              <a:rPr lang="es-ES" dirty="0" err="1"/>
              <a:t>FormArray</a:t>
            </a:r>
            <a:r>
              <a:rPr lang="es-ES" dirty="0"/>
              <a:t>.</a:t>
            </a:r>
          </a:p>
          <a:p>
            <a:pPr marL="0" indent="0" algn="just">
              <a:buNone/>
            </a:pPr>
            <a:endParaRPr lang="es-ES" dirty="0"/>
          </a:p>
          <a:p>
            <a:pPr marL="0" indent="0" algn="just">
              <a:buNone/>
            </a:pPr>
            <a:r>
              <a:rPr lang="es-ES" dirty="0"/>
              <a:t>Para la creación del </a:t>
            </a:r>
            <a:r>
              <a:rPr lang="es-ES" dirty="0" err="1">
                <a:solidFill>
                  <a:srgbClr val="4EC9B0"/>
                </a:solidFill>
                <a:latin typeface="Consolas" panose="020B0609020204030204" pitchFamily="49" charset="0"/>
              </a:rPr>
              <a:t>FormGroup</a:t>
            </a:r>
            <a:r>
              <a:rPr lang="es-ES" dirty="0">
                <a:solidFill>
                  <a:srgbClr val="4EC9B0"/>
                </a:solidFill>
                <a:latin typeface="Consolas" panose="020B0609020204030204" pitchFamily="49" charset="0"/>
              </a:rPr>
              <a:t> </a:t>
            </a:r>
            <a:r>
              <a:rPr lang="es-ES" dirty="0"/>
              <a:t>perteneciente al </a:t>
            </a:r>
            <a:r>
              <a:rPr lang="es-ES" dirty="0" err="1">
                <a:solidFill>
                  <a:srgbClr val="4EC9B0"/>
                </a:solidFill>
                <a:latin typeface="Consolas" panose="020B0609020204030204" pitchFamily="49" charset="0"/>
              </a:rPr>
              <a:t>FormArray</a:t>
            </a:r>
            <a:r>
              <a:rPr lang="es-ES" dirty="0"/>
              <a:t> se toma un enforque distinto. Creamos una función que recibe parámetros para poder inicializar este </a:t>
            </a:r>
            <a:r>
              <a:rPr lang="es-ES" dirty="0" err="1">
                <a:solidFill>
                  <a:srgbClr val="4EC9B0"/>
                </a:solidFill>
                <a:latin typeface="Consolas" panose="020B0609020204030204" pitchFamily="49" charset="0"/>
              </a:rPr>
              <a:t>FormGroup</a:t>
            </a:r>
            <a:r>
              <a:rPr lang="es-ES" dirty="0"/>
              <a:t> que devolvemos.</a:t>
            </a:r>
          </a:p>
          <a:p>
            <a:pPr marL="0" indent="0" algn="just">
              <a:buNone/>
            </a:pPr>
            <a:r>
              <a:rPr lang="es-ES" dirty="0"/>
              <a:t>Gracias a eso tenemos la opción de crear el </a:t>
            </a:r>
            <a:r>
              <a:rPr lang="es-ES" dirty="0" err="1">
                <a:solidFill>
                  <a:srgbClr val="4EC9B0"/>
                </a:solidFill>
                <a:latin typeface="Consolas" panose="020B0609020204030204" pitchFamily="49" charset="0"/>
              </a:rPr>
              <a:t>FromGroup</a:t>
            </a:r>
            <a:r>
              <a:rPr lang="es-ES" dirty="0"/>
              <a:t> vacío, y posteriormente utilizar esta misma función para crear el </a:t>
            </a:r>
            <a:r>
              <a:rPr lang="es-ES" dirty="0" err="1">
                <a:solidFill>
                  <a:srgbClr val="4EC9B0"/>
                </a:solidFill>
                <a:latin typeface="Consolas" panose="020B0609020204030204" pitchFamily="49" charset="0"/>
              </a:rPr>
              <a:t>FormGroup</a:t>
            </a:r>
            <a:r>
              <a:rPr lang="es-ES" dirty="0"/>
              <a:t> con valores, por ejemplo cuando necesitemos </a:t>
            </a:r>
            <a:r>
              <a:rPr lang="es-ES" dirty="0" err="1"/>
              <a:t>setear</a:t>
            </a:r>
            <a:r>
              <a:rPr lang="es-ES" dirty="0"/>
              <a:t> con valores que vengan de un servicio.</a:t>
            </a:r>
          </a:p>
        </p:txBody>
      </p:sp>
      <p:sp>
        <p:nvSpPr>
          <p:cNvPr id="4" name="Marcador de texto 3">
            <a:extLst>
              <a:ext uri="{FF2B5EF4-FFF2-40B4-BE49-F238E27FC236}">
                <a16:creationId xmlns:a16="http://schemas.microsoft.com/office/drawing/2014/main" id="{B50B1A4F-4623-D9D9-71FA-54360D4D4B48}"/>
              </a:ext>
            </a:extLst>
          </p:cNvPr>
          <p:cNvSpPr>
            <a:spLocks noGrp="1"/>
          </p:cNvSpPr>
          <p:nvPr>
            <p:ph type="body" sz="quarter" idx="13"/>
          </p:nvPr>
        </p:nvSpPr>
        <p:spPr/>
        <p:txBody>
          <a:bodyPr/>
          <a:lstStyle/>
          <a:p>
            <a:r>
              <a:rPr lang="es-ES" dirty="0"/>
              <a:t>Form Array</a:t>
            </a:r>
          </a:p>
        </p:txBody>
      </p:sp>
    </p:spTree>
    <p:extLst>
      <p:ext uri="{BB962C8B-B14F-4D97-AF65-F5344CB8AC3E}">
        <p14:creationId xmlns:p14="http://schemas.microsoft.com/office/powerpoint/2010/main" val="2330323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4F158-8845-46DB-AB09-1D29A4CED11C}"/>
              </a:ext>
            </a:extLst>
          </p:cNvPr>
          <p:cNvSpPr>
            <a:spLocks noGrp="1"/>
          </p:cNvSpPr>
          <p:nvPr>
            <p:ph type="title"/>
          </p:nvPr>
        </p:nvSpPr>
        <p:spPr/>
        <p:txBody>
          <a:bodyPr/>
          <a:lstStyle/>
          <a:p>
            <a:r>
              <a:rPr lang="es-ES" dirty="0"/>
              <a:t>REACTIVE FORMS</a:t>
            </a:r>
          </a:p>
        </p:txBody>
      </p:sp>
      <p:sp>
        <p:nvSpPr>
          <p:cNvPr id="4" name="Marcador de texto 3">
            <a:extLst>
              <a:ext uri="{FF2B5EF4-FFF2-40B4-BE49-F238E27FC236}">
                <a16:creationId xmlns:a16="http://schemas.microsoft.com/office/drawing/2014/main" id="{B50B1A4F-4623-D9D9-71FA-54360D4D4B48}"/>
              </a:ext>
            </a:extLst>
          </p:cNvPr>
          <p:cNvSpPr>
            <a:spLocks noGrp="1"/>
          </p:cNvSpPr>
          <p:nvPr>
            <p:ph type="body" sz="quarter" idx="13"/>
          </p:nvPr>
        </p:nvSpPr>
        <p:spPr/>
        <p:txBody>
          <a:bodyPr/>
          <a:lstStyle/>
          <a:p>
            <a:r>
              <a:rPr lang="es-ES" dirty="0"/>
              <a:t>Form Array</a:t>
            </a:r>
          </a:p>
        </p:txBody>
      </p:sp>
      <p:pic>
        <p:nvPicPr>
          <p:cNvPr id="9" name="Imagen 8">
            <a:extLst>
              <a:ext uri="{FF2B5EF4-FFF2-40B4-BE49-F238E27FC236}">
                <a16:creationId xmlns:a16="http://schemas.microsoft.com/office/drawing/2014/main" id="{8FB17616-253F-EE07-EFBF-634B2719C467}"/>
              </a:ext>
            </a:extLst>
          </p:cNvPr>
          <p:cNvPicPr>
            <a:picLocks noChangeAspect="1"/>
          </p:cNvPicPr>
          <p:nvPr/>
        </p:nvPicPr>
        <p:blipFill>
          <a:blip r:embed="rId2"/>
          <a:stretch>
            <a:fillRect/>
          </a:stretch>
        </p:blipFill>
        <p:spPr>
          <a:xfrm>
            <a:off x="838200" y="1609531"/>
            <a:ext cx="2982238" cy="3568369"/>
          </a:xfrm>
          <a:prstGeom prst="rect">
            <a:avLst/>
          </a:prstGeom>
        </p:spPr>
      </p:pic>
      <p:pic>
        <p:nvPicPr>
          <p:cNvPr id="10" name="Imagen 9">
            <a:extLst>
              <a:ext uri="{FF2B5EF4-FFF2-40B4-BE49-F238E27FC236}">
                <a16:creationId xmlns:a16="http://schemas.microsoft.com/office/drawing/2014/main" id="{6FFFE264-677E-AD6D-52BF-188FE2A924A0}"/>
              </a:ext>
            </a:extLst>
          </p:cNvPr>
          <p:cNvPicPr>
            <a:picLocks noChangeAspect="1"/>
          </p:cNvPicPr>
          <p:nvPr/>
        </p:nvPicPr>
        <p:blipFill>
          <a:blip r:embed="rId3"/>
          <a:stretch>
            <a:fillRect/>
          </a:stretch>
        </p:blipFill>
        <p:spPr>
          <a:xfrm>
            <a:off x="3978404" y="1609531"/>
            <a:ext cx="3950535" cy="4169456"/>
          </a:xfrm>
          <a:prstGeom prst="rect">
            <a:avLst/>
          </a:prstGeom>
        </p:spPr>
      </p:pic>
      <p:pic>
        <p:nvPicPr>
          <p:cNvPr id="12" name="Imagen 11">
            <a:extLst>
              <a:ext uri="{FF2B5EF4-FFF2-40B4-BE49-F238E27FC236}">
                <a16:creationId xmlns:a16="http://schemas.microsoft.com/office/drawing/2014/main" id="{F816A5AB-C21F-25EF-82D3-2B4F59726C6B}"/>
              </a:ext>
            </a:extLst>
          </p:cNvPr>
          <p:cNvPicPr>
            <a:picLocks noChangeAspect="1"/>
          </p:cNvPicPr>
          <p:nvPr/>
        </p:nvPicPr>
        <p:blipFill>
          <a:blip r:embed="rId4"/>
          <a:stretch>
            <a:fillRect/>
          </a:stretch>
        </p:blipFill>
        <p:spPr>
          <a:xfrm>
            <a:off x="838200" y="5262680"/>
            <a:ext cx="2982238" cy="1473199"/>
          </a:xfrm>
          <a:prstGeom prst="rect">
            <a:avLst/>
          </a:prstGeom>
        </p:spPr>
      </p:pic>
      <p:sp>
        <p:nvSpPr>
          <p:cNvPr id="3" name="CuadroTexto 2">
            <a:extLst>
              <a:ext uri="{FF2B5EF4-FFF2-40B4-BE49-F238E27FC236}">
                <a16:creationId xmlns:a16="http://schemas.microsoft.com/office/drawing/2014/main" id="{251E144A-DFC1-5751-C69D-25B7EE3565C9}"/>
              </a:ext>
            </a:extLst>
          </p:cNvPr>
          <p:cNvSpPr txBox="1"/>
          <p:nvPr/>
        </p:nvSpPr>
        <p:spPr>
          <a:xfrm>
            <a:off x="8270279" y="1417153"/>
            <a:ext cx="3664438" cy="1513937"/>
          </a:xfrm>
          <a:prstGeom prst="rect">
            <a:avLst/>
          </a:prstGeom>
        </p:spPr>
        <p:txBody>
          <a:bodyPr vert="horz" wrap="square" lIns="68580" tIns="34290" rIns="68580" bIns="34290" rtlCol="0" anchor="ctr">
            <a:noAutofit/>
          </a:bodyPr>
          <a:lstStyle/>
          <a:p>
            <a:r>
              <a:rPr lang="es-ES" sz="1400" dirty="0">
                <a:latin typeface="Arial" panose="020B0604020202020204" pitchFamily="34" charset="0"/>
                <a:cs typeface="Arial" panose="020B0604020202020204" pitchFamily="34" charset="0"/>
              </a:rPr>
              <a:t>*Se vuelve a ocupar el </a:t>
            </a:r>
            <a:r>
              <a:rPr lang="es-ES" sz="1400" dirty="0" err="1">
                <a:latin typeface="Arial" panose="020B0604020202020204" pitchFamily="34" charset="0"/>
                <a:cs typeface="Arial" panose="020B0604020202020204" pitchFamily="34" charset="0"/>
              </a:rPr>
              <a:t>index</a:t>
            </a:r>
            <a:r>
              <a:rPr lang="es-ES" sz="1400" dirty="0">
                <a:latin typeface="Arial" panose="020B0604020202020204" pitchFamily="34" charset="0"/>
                <a:cs typeface="Arial" panose="020B0604020202020204" pitchFamily="34" charset="0"/>
              </a:rPr>
              <a:t> como nombre, pero en este caso se le aplica al </a:t>
            </a:r>
            <a:r>
              <a:rPr lang="es-ES" sz="1400" dirty="0" err="1">
                <a:solidFill>
                  <a:srgbClr val="4EC9B0"/>
                </a:solidFill>
                <a:latin typeface="Arial" panose="020B0604020202020204" pitchFamily="34" charset="0"/>
                <a:cs typeface="Arial" panose="020B0604020202020204" pitchFamily="34" charset="0"/>
              </a:rPr>
              <a:t>fromGroupName</a:t>
            </a:r>
            <a:r>
              <a:rPr lang="es-ES" sz="1400" dirty="0">
                <a:latin typeface="Arial" panose="020B0604020202020204" pitchFamily="34" charset="0"/>
                <a:cs typeface="Arial" panose="020B0604020202020204" pitchFamily="34" charset="0"/>
              </a:rPr>
              <a:t> ya que cada grupo es el que ocupa el índice, y los </a:t>
            </a:r>
            <a:r>
              <a:rPr lang="es-ES" sz="1400" dirty="0" err="1">
                <a:solidFill>
                  <a:srgbClr val="4EC9B0"/>
                </a:solidFill>
                <a:latin typeface="Arial" panose="020B0604020202020204" pitchFamily="34" charset="0"/>
                <a:cs typeface="Arial" panose="020B0604020202020204" pitchFamily="34" charset="0"/>
              </a:rPr>
              <a:t>formControlName</a:t>
            </a:r>
            <a:r>
              <a:rPr lang="es-ES" sz="1400" dirty="0">
                <a:latin typeface="Arial" panose="020B0604020202020204" pitchFamily="34" charset="0"/>
                <a:cs typeface="Arial" panose="020B0604020202020204" pitchFamily="34" charset="0"/>
              </a:rPr>
              <a:t> estan dentro de este </a:t>
            </a:r>
            <a:r>
              <a:rPr lang="es-ES" sz="1400" dirty="0" err="1">
                <a:solidFill>
                  <a:srgbClr val="4EC9B0"/>
                </a:solidFill>
                <a:latin typeface="Arial" panose="020B0604020202020204" pitchFamily="34" charset="0"/>
                <a:cs typeface="Arial" panose="020B0604020202020204" pitchFamily="34" charset="0"/>
              </a:rPr>
              <a:t>FromGroup</a:t>
            </a:r>
            <a:r>
              <a:rPr lang="es-ES" sz="1400" dirty="0">
                <a:latin typeface="Arial" panose="020B0604020202020204" pitchFamily="34" charset="0"/>
                <a:cs typeface="Arial" panose="020B0604020202020204" pitchFamily="34" charset="0"/>
              </a:rPr>
              <a:t>.</a:t>
            </a:r>
          </a:p>
        </p:txBody>
      </p:sp>
      <p:pic>
        <p:nvPicPr>
          <p:cNvPr id="8" name="Imagen 7">
            <a:extLst>
              <a:ext uri="{FF2B5EF4-FFF2-40B4-BE49-F238E27FC236}">
                <a16:creationId xmlns:a16="http://schemas.microsoft.com/office/drawing/2014/main" id="{B7CA156B-376F-999F-7A32-171E7090C33F}"/>
              </a:ext>
            </a:extLst>
          </p:cNvPr>
          <p:cNvPicPr>
            <a:picLocks noChangeAspect="1"/>
          </p:cNvPicPr>
          <p:nvPr/>
        </p:nvPicPr>
        <p:blipFill>
          <a:blip r:embed="rId5"/>
          <a:stretch>
            <a:fillRect/>
          </a:stretch>
        </p:blipFill>
        <p:spPr>
          <a:xfrm>
            <a:off x="8371564" y="5036345"/>
            <a:ext cx="3199683" cy="742642"/>
          </a:xfrm>
          <a:prstGeom prst="rect">
            <a:avLst/>
          </a:prstGeom>
        </p:spPr>
      </p:pic>
      <p:pic>
        <p:nvPicPr>
          <p:cNvPr id="13" name="Imagen 12">
            <a:extLst>
              <a:ext uri="{FF2B5EF4-FFF2-40B4-BE49-F238E27FC236}">
                <a16:creationId xmlns:a16="http://schemas.microsoft.com/office/drawing/2014/main" id="{E6852432-BF4E-AE75-5473-FE81F2F597CA}"/>
              </a:ext>
            </a:extLst>
          </p:cNvPr>
          <p:cNvPicPr>
            <a:picLocks noChangeAspect="1"/>
          </p:cNvPicPr>
          <p:nvPr/>
        </p:nvPicPr>
        <p:blipFill>
          <a:blip r:embed="rId6"/>
          <a:stretch>
            <a:fillRect/>
          </a:stretch>
        </p:blipFill>
        <p:spPr>
          <a:xfrm>
            <a:off x="8371564" y="4112728"/>
            <a:ext cx="3199683" cy="771171"/>
          </a:xfrm>
          <a:prstGeom prst="rect">
            <a:avLst/>
          </a:prstGeom>
        </p:spPr>
      </p:pic>
    </p:spTree>
    <p:extLst>
      <p:ext uri="{BB962C8B-B14F-4D97-AF65-F5344CB8AC3E}">
        <p14:creationId xmlns:p14="http://schemas.microsoft.com/office/powerpoint/2010/main" val="124823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A7E1F-7352-A23F-53E1-0A2B77F6BAC2}"/>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8AD54EA5-73B5-6DE7-2D4B-F584748032CB}"/>
              </a:ext>
            </a:extLst>
          </p:cNvPr>
          <p:cNvSpPr>
            <a:spLocks noGrp="1"/>
          </p:cNvSpPr>
          <p:nvPr>
            <p:ph idx="1"/>
          </p:nvPr>
        </p:nvSpPr>
        <p:spPr>
          <a:xfrm>
            <a:off x="838199" y="1609523"/>
            <a:ext cx="10165915" cy="4567447"/>
          </a:xfrm>
        </p:spPr>
        <p:txBody>
          <a:bodyPr/>
          <a:lstStyle/>
          <a:p>
            <a:pPr marL="0" indent="0" algn="just">
              <a:buNone/>
            </a:pPr>
            <a:r>
              <a:rPr lang="es-ES" dirty="0"/>
              <a:t>Angular nos proporciona varios validadores para controlar nuestro formulario. </a:t>
            </a:r>
          </a:p>
          <a:p>
            <a:pPr marL="0" indent="0" algn="just">
              <a:buNone/>
            </a:pPr>
            <a:r>
              <a:rPr lang="es-ES" dirty="0"/>
              <a:t>Al contrario de los </a:t>
            </a:r>
            <a:r>
              <a:rPr lang="es-ES" dirty="0" err="1"/>
              <a:t>template-driven</a:t>
            </a:r>
            <a:r>
              <a:rPr lang="es-ES" dirty="0"/>
              <a:t>, estos validadores se basan en funciones y se definen al momento de la creación del </a:t>
            </a:r>
            <a:r>
              <a:rPr lang="es-ES" dirty="0" err="1">
                <a:solidFill>
                  <a:srgbClr val="4EC9B0"/>
                </a:solidFill>
                <a:latin typeface="Consolas" panose="020B0609020204030204" pitchFamily="49" charset="0"/>
              </a:rPr>
              <a:t>FormControl</a:t>
            </a:r>
            <a:r>
              <a:rPr lang="es-ES" dirty="0"/>
              <a:t>  </a:t>
            </a:r>
          </a:p>
        </p:txBody>
      </p:sp>
      <p:sp>
        <p:nvSpPr>
          <p:cNvPr id="4" name="Marcador de texto 3">
            <a:extLst>
              <a:ext uri="{FF2B5EF4-FFF2-40B4-BE49-F238E27FC236}">
                <a16:creationId xmlns:a16="http://schemas.microsoft.com/office/drawing/2014/main" id="{FC108DB0-5A67-205C-1565-BB9E1ECBD308}"/>
              </a:ext>
            </a:extLst>
          </p:cNvPr>
          <p:cNvSpPr>
            <a:spLocks noGrp="1"/>
          </p:cNvSpPr>
          <p:nvPr>
            <p:ph type="body" sz="quarter" idx="13"/>
          </p:nvPr>
        </p:nvSpPr>
        <p:spPr/>
        <p:txBody>
          <a:bodyPr/>
          <a:lstStyle/>
          <a:p>
            <a:r>
              <a:rPr lang="es-ES" dirty="0"/>
              <a:t>Clase </a:t>
            </a:r>
            <a:r>
              <a:rPr lang="es-ES" dirty="0" err="1"/>
              <a:t>Validators</a:t>
            </a:r>
            <a:endParaRPr lang="es-ES" dirty="0"/>
          </a:p>
        </p:txBody>
      </p:sp>
      <p:pic>
        <p:nvPicPr>
          <p:cNvPr id="6" name="Imagen 5">
            <a:extLst>
              <a:ext uri="{FF2B5EF4-FFF2-40B4-BE49-F238E27FC236}">
                <a16:creationId xmlns:a16="http://schemas.microsoft.com/office/drawing/2014/main" id="{D16BCD46-3F14-F958-9B2C-56847254F000}"/>
              </a:ext>
            </a:extLst>
          </p:cNvPr>
          <p:cNvPicPr>
            <a:picLocks noChangeAspect="1"/>
          </p:cNvPicPr>
          <p:nvPr/>
        </p:nvPicPr>
        <p:blipFill>
          <a:blip r:embed="rId2"/>
          <a:stretch>
            <a:fillRect/>
          </a:stretch>
        </p:blipFill>
        <p:spPr>
          <a:xfrm>
            <a:off x="838199" y="2826453"/>
            <a:ext cx="4360547" cy="2422024"/>
          </a:xfrm>
          <a:prstGeom prst="rect">
            <a:avLst/>
          </a:prstGeom>
        </p:spPr>
      </p:pic>
      <p:pic>
        <p:nvPicPr>
          <p:cNvPr id="9" name="Imagen 8">
            <a:extLst>
              <a:ext uri="{FF2B5EF4-FFF2-40B4-BE49-F238E27FC236}">
                <a16:creationId xmlns:a16="http://schemas.microsoft.com/office/drawing/2014/main" id="{459DCBDD-9A65-6772-D2BC-8EF3DED9E442}"/>
              </a:ext>
            </a:extLst>
          </p:cNvPr>
          <p:cNvPicPr>
            <a:picLocks noChangeAspect="1"/>
          </p:cNvPicPr>
          <p:nvPr/>
        </p:nvPicPr>
        <p:blipFill>
          <a:blip r:embed="rId3"/>
          <a:stretch>
            <a:fillRect/>
          </a:stretch>
        </p:blipFill>
        <p:spPr>
          <a:xfrm>
            <a:off x="5492662" y="2826453"/>
            <a:ext cx="6078938" cy="2422024"/>
          </a:xfrm>
          <a:prstGeom prst="rect">
            <a:avLst/>
          </a:prstGeom>
        </p:spPr>
      </p:pic>
    </p:spTree>
    <p:extLst>
      <p:ext uri="{BB962C8B-B14F-4D97-AF65-F5344CB8AC3E}">
        <p14:creationId xmlns:p14="http://schemas.microsoft.com/office/powerpoint/2010/main" val="2513256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A7E1F-7352-A23F-53E1-0A2B77F6BAC2}"/>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8AD54EA5-73B5-6DE7-2D4B-F584748032CB}"/>
              </a:ext>
            </a:extLst>
          </p:cNvPr>
          <p:cNvSpPr>
            <a:spLocks noGrp="1"/>
          </p:cNvSpPr>
          <p:nvPr>
            <p:ph idx="1"/>
          </p:nvPr>
        </p:nvSpPr>
        <p:spPr>
          <a:xfrm>
            <a:off x="838199" y="1609523"/>
            <a:ext cx="10165915" cy="4567447"/>
          </a:xfrm>
        </p:spPr>
        <p:txBody>
          <a:bodyPr/>
          <a:lstStyle/>
          <a:p>
            <a:pPr algn="just"/>
            <a:r>
              <a:rPr lang="es-ES" dirty="0"/>
              <a:t>Angular tiene un método propio para realizar los envíos del formulario, y es a través del método: </a:t>
            </a:r>
            <a:r>
              <a:rPr lang="es-ES" b="1" dirty="0" err="1"/>
              <a:t>onSubmit</a:t>
            </a:r>
            <a:r>
              <a:rPr lang="es-ES" b="1" dirty="0"/>
              <a:t>($event).</a:t>
            </a:r>
          </a:p>
          <a:p>
            <a:pPr algn="just"/>
            <a:endParaRPr lang="es-ES" dirty="0"/>
          </a:p>
          <a:p>
            <a:pPr algn="just"/>
            <a:endParaRPr lang="es-ES" dirty="0"/>
          </a:p>
          <a:p>
            <a:pPr marL="0" indent="0" algn="just">
              <a:buNone/>
            </a:pPr>
            <a:r>
              <a:rPr lang="es-ES" dirty="0"/>
              <a:t>Dentro de este formulario deberá existir un boton type=“submit”, </a:t>
            </a:r>
          </a:p>
          <a:p>
            <a:pPr marL="0" indent="0" algn="just">
              <a:buNone/>
            </a:pPr>
            <a:r>
              <a:rPr lang="es-ES" dirty="0"/>
              <a:t>y cuando es pulsado se llamará al evento </a:t>
            </a:r>
            <a:r>
              <a:rPr lang="es-ES" b="1" dirty="0" err="1"/>
              <a:t>onSubmit</a:t>
            </a:r>
            <a:r>
              <a:rPr lang="es-ES" dirty="0"/>
              <a:t>.</a:t>
            </a:r>
          </a:p>
          <a:p>
            <a:pPr marL="0" indent="0" algn="just">
              <a:buNone/>
            </a:pPr>
            <a:endParaRPr lang="es-ES" dirty="0"/>
          </a:p>
          <a:p>
            <a:pPr marL="0" indent="0" algn="just">
              <a:buNone/>
            </a:pPr>
            <a:r>
              <a:rPr lang="es-ES" dirty="0"/>
              <a:t>Existe la posibilidad que tengamos más de un boton submit en nuestro formulario, ya sea porque queremos guardar, enviar, etc. </a:t>
            </a:r>
          </a:p>
          <a:p>
            <a:pPr marL="0" indent="0" algn="just">
              <a:buNone/>
            </a:pPr>
            <a:r>
              <a:rPr lang="es-ES" dirty="0"/>
              <a:t>En este caso gracias a que le hemos pasado el $evento al metodo </a:t>
            </a:r>
            <a:r>
              <a:rPr lang="es-ES" b="1" dirty="0" err="1"/>
              <a:t>onSubmit</a:t>
            </a:r>
            <a:r>
              <a:rPr lang="es-ES" dirty="0"/>
              <a:t>, podemos diferenciar el </a:t>
            </a:r>
            <a:r>
              <a:rPr lang="es-ES" dirty="0" err="1"/>
              <a:t>submitter</a:t>
            </a:r>
            <a:r>
              <a:rPr lang="es-ES" dirty="0"/>
              <a:t> accediendo al atributo </a:t>
            </a:r>
            <a:r>
              <a:rPr lang="es-ES" b="1" dirty="0" err="1"/>
              <a:t>name</a:t>
            </a:r>
            <a:r>
              <a:rPr lang="es-ES" dirty="0"/>
              <a:t>. </a:t>
            </a:r>
          </a:p>
          <a:p>
            <a:pPr marL="0" indent="0">
              <a:buNone/>
            </a:pPr>
            <a:r>
              <a:rPr lang="es-ES" dirty="0"/>
              <a:t>  </a:t>
            </a:r>
          </a:p>
        </p:txBody>
      </p:sp>
      <p:sp>
        <p:nvSpPr>
          <p:cNvPr id="4" name="Marcador de texto 3">
            <a:extLst>
              <a:ext uri="{FF2B5EF4-FFF2-40B4-BE49-F238E27FC236}">
                <a16:creationId xmlns:a16="http://schemas.microsoft.com/office/drawing/2014/main" id="{FC108DB0-5A67-205C-1565-BB9E1ECBD308}"/>
              </a:ext>
            </a:extLst>
          </p:cNvPr>
          <p:cNvSpPr>
            <a:spLocks noGrp="1"/>
          </p:cNvSpPr>
          <p:nvPr>
            <p:ph type="body" sz="quarter" idx="13"/>
          </p:nvPr>
        </p:nvSpPr>
        <p:spPr/>
        <p:txBody>
          <a:bodyPr/>
          <a:lstStyle/>
          <a:p>
            <a:r>
              <a:rPr lang="es-ES" dirty="0"/>
              <a:t>Enviar Información del formulario</a:t>
            </a:r>
          </a:p>
        </p:txBody>
      </p:sp>
      <p:pic>
        <p:nvPicPr>
          <p:cNvPr id="8" name="Imagen 7">
            <a:extLst>
              <a:ext uri="{FF2B5EF4-FFF2-40B4-BE49-F238E27FC236}">
                <a16:creationId xmlns:a16="http://schemas.microsoft.com/office/drawing/2014/main" id="{C072BDCA-3261-0093-DC5F-EF2E7ECEA048}"/>
              </a:ext>
            </a:extLst>
          </p:cNvPr>
          <p:cNvPicPr>
            <a:picLocks noChangeAspect="1"/>
          </p:cNvPicPr>
          <p:nvPr/>
        </p:nvPicPr>
        <p:blipFill>
          <a:blip r:embed="rId2"/>
          <a:stretch>
            <a:fillRect/>
          </a:stretch>
        </p:blipFill>
        <p:spPr>
          <a:xfrm>
            <a:off x="1618100" y="2387877"/>
            <a:ext cx="4962130" cy="358092"/>
          </a:xfrm>
          <a:prstGeom prst="rect">
            <a:avLst/>
          </a:prstGeom>
        </p:spPr>
      </p:pic>
      <p:pic>
        <p:nvPicPr>
          <p:cNvPr id="12" name="Imagen 11">
            <a:extLst>
              <a:ext uri="{FF2B5EF4-FFF2-40B4-BE49-F238E27FC236}">
                <a16:creationId xmlns:a16="http://schemas.microsoft.com/office/drawing/2014/main" id="{5748D58A-6EF8-4FC9-0A6F-2A8424E450FD}"/>
              </a:ext>
            </a:extLst>
          </p:cNvPr>
          <p:cNvPicPr>
            <a:picLocks noChangeAspect="1"/>
          </p:cNvPicPr>
          <p:nvPr/>
        </p:nvPicPr>
        <p:blipFill>
          <a:blip r:embed="rId3"/>
          <a:stretch>
            <a:fillRect/>
          </a:stretch>
        </p:blipFill>
        <p:spPr>
          <a:xfrm>
            <a:off x="8330750" y="2291619"/>
            <a:ext cx="2541842" cy="1503318"/>
          </a:xfrm>
          <a:prstGeom prst="rect">
            <a:avLst/>
          </a:prstGeom>
        </p:spPr>
      </p:pic>
      <p:pic>
        <p:nvPicPr>
          <p:cNvPr id="14" name="Imagen 13">
            <a:extLst>
              <a:ext uri="{FF2B5EF4-FFF2-40B4-BE49-F238E27FC236}">
                <a16:creationId xmlns:a16="http://schemas.microsoft.com/office/drawing/2014/main" id="{82629428-85C8-EA88-FDC4-A0F861CD7270}"/>
              </a:ext>
            </a:extLst>
          </p:cNvPr>
          <p:cNvPicPr>
            <a:picLocks noChangeAspect="1"/>
          </p:cNvPicPr>
          <p:nvPr/>
        </p:nvPicPr>
        <p:blipFill>
          <a:blip r:embed="rId4"/>
          <a:stretch>
            <a:fillRect/>
          </a:stretch>
        </p:blipFill>
        <p:spPr>
          <a:xfrm>
            <a:off x="3047212" y="5616275"/>
            <a:ext cx="4236674" cy="984779"/>
          </a:xfrm>
          <a:prstGeom prst="rect">
            <a:avLst/>
          </a:prstGeom>
        </p:spPr>
      </p:pic>
    </p:spTree>
    <p:extLst>
      <p:ext uri="{BB962C8B-B14F-4D97-AF65-F5344CB8AC3E}">
        <p14:creationId xmlns:p14="http://schemas.microsoft.com/office/powerpoint/2010/main" val="449570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EB7CF-5AF9-3DE1-156F-6B4C5330D7D0}"/>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1B075B8D-B1CE-68D5-A794-A0A2D3866E95}"/>
              </a:ext>
            </a:extLst>
          </p:cNvPr>
          <p:cNvSpPr>
            <a:spLocks noGrp="1"/>
          </p:cNvSpPr>
          <p:nvPr>
            <p:ph idx="1"/>
          </p:nvPr>
        </p:nvSpPr>
        <p:spPr/>
        <p:txBody>
          <a:bodyPr/>
          <a:lstStyle/>
          <a:p>
            <a:pPr marL="0" indent="0">
              <a:buNone/>
            </a:pPr>
            <a:r>
              <a:rPr lang="es-ES" dirty="0"/>
              <a:t>En el simple-</a:t>
            </a:r>
            <a:r>
              <a:rPr lang="es-ES" dirty="0" err="1"/>
              <a:t>form.component</a:t>
            </a:r>
            <a:r>
              <a:rPr lang="es-ES" dirty="0"/>
              <a:t>.</a:t>
            </a:r>
          </a:p>
          <a:p>
            <a:pPr marL="457200" indent="-457200">
              <a:buFont typeface="+mj-lt"/>
              <a:buAutoNum type="arabicPeriod"/>
            </a:pPr>
            <a:r>
              <a:rPr lang="es-ES" dirty="0"/>
              <a:t>Crear el </a:t>
            </a:r>
            <a:r>
              <a:rPr lang="es-ES" dirty="0" err="1"/>
              <a:t>FormGroup</a:t>
            </a:r>
            <a:r>
              <a:rPr lang="es-ES" dirty="0"/>
              <a:t> correspondiente para el formulario.</a:t>
            </a:r>
          </a:p>
          <a:p>
            <a:pPr marL="457200" indent="-457200">
              <a:buFont typeface="+mj-lt"/>
              <a:buAutoNum type="arabicPeriod"/>
            </a:pPr>
            <a:r>
              <a:rPr lang="es-ES" dirty="0"/>
              <a:t>Añadir validacion de Requerido al input de Nombre.</a:t>
            </a:r>
          </a:p>
          <a:p>
            <a:pPr marL="457200" indent="-457200">
              <a:buFont typeface="+mj-lt"/>
              <a:buAutoNum type="arabicPeriod"/>
            </a:pPr>
            <a:r>
              <a:rPr lang="es-ES" dirty="0"/>
              <a:t>El botón Enviar debe estar deshabilitado si el formulario no es válido.</a:t>
            </a:r>
          </a:p>
          <a:p>
            <a:pPr marL="457200" indent="-457200">
              <a:buFont typeface="+mj-lt"/>
              <a:buAutoNum type="arabicPeriod"/>
            </a:pPr>
            <a:r>
              <a:rPr lang="es-ES" strike="sngStrike" dirty="0"/>
              <a:t>Opcional: Mostrar un mensaje bajo el input nombre cuando la validación falle.</a:t>
            </a:r>
          </a:p>
        </p:txBody>
      </p:sp>
      <p:sp>
        <p:nvSpPr>
          <p:cNvPr id="4" name="Marcador de texto 3">
            <a:extLst>
              <a:ext uri="{FF2B5EF4-FFF2-40B4-BE49-F238E27FC236}">
                <a16:creationId xmlns:a16="http://schemas.microsoft.com/office/drawing/2014/main" id="{8E8CE928-E48F-3105-8236-4E99140060C4}"/>
              </a:ext>
            </a:extLst>
          </p:cNvPr>
          <p:cNvSpPr>
            <a:spLocks noGrp="1"/>
          </p:cNvSpPr>
          <p:nvPr>
            <p:ph type="body" sz="quarter" idx="13"/>
          </p:nvPr>
        </p:nvSpPr>
        <p:spPr/>
        <p:txBody>
          <a:bodyPr/>
          <a:lstStyle/>
          <a:p>
            <a:r>
              <a:rPr lang="es-ES" dirty="0"/>
              <a:t>Ejercicio 1</a:t>
            </a:r>
          </a:p>
        </p:txBody>
      </p:sp>
    </p:spTree>
    <p:extLst>
      <p:ext uri="{BB962C8B-B14F-4D97-AF65-F5344CB8AC3E}">
        <p14:creationId xmlns:p14="http://schemas.microsoft.com/office/powerpoint/2010/main" val="3349119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C61E5-27EA-147F-98A5-8D6D334F119F}"/>
              </a:ext>
            </a:extLst>
          </p:cNvPr>
          <p:cNvSpPr>
            <a:spLocks noGrp="1"/>
          </p:cNvSpPr>
          <p:nvPr>
            <p:ph type="title"/>
          </p:nvPr>
        </p:nvSpPr>
        <p:spPr/>
        <p:txBody>
          <a:bodyPr/>
          <a:lstStyle/>
          <a:p>
            <a:r>
              <a:rPr lang="es-ES" dirty="0"/>
              <a:t>FORMULARIOS REACTIVOS</a:t>
            </a:r>
          </a:p>
        </p:txBody>
      </p:sp>
      <p:sp>
        <p:nvSpPr>
          <p:cNvPr id="3" name="Marcador de contenido 2">
            <a:extLst>
              <a:ext uri="{FF2B5EF4-FFF2-40B4-BE49-F238E27FC236}">
                <a16:creationId xmlns:a16="http://schemas.microsoft.com/office/drawing/2014/main" id="{0D0305D8-5581-984D-BFF2-3024FFFA9977}"/>
              </a:ext>
            </a:extLst>
          </p:cNvPr>
          <p:cNvSpPr>
            <a:spLocks noGrp="1"/>
          </p:cNvSpPr>
          <p:nvPr>
            <p:ph idx="1"/>
          </p:nvPr>
        </p:nvSpPr>
        <p:spPr>
          <a:xfrm>
            <a:off x="838200" y="1609533"/>
            <a:ext cx="10497855" cy="4567447"/>
          </a:xfrm>
        </p:spPr>
        <p:txBody>
          <a:bodyPr/>
          <a:lstStyle/>
          <a:p>
            <a:pPr marL="0" indent="0" algn="just">
              <a:buNone/>
            </a:pPr>
            <a:r>
              <a:rPr lang="es-ES" dirty="0"/>
              <a:t>Existe un enfoque distinto a la hora de realizar los formularios. En lugar de realizar la creación de los mismos dentro del componente como hemos ido viendo, podemos crear un servicio que se encargará de toda la lógica relacionada con la creacion del formulario, </a:t>
            </a:r>
            <a:r>
              <a:rPr lang="es-ES" dirty="0" err="1"/>
              <a:t>getters</a:t>
            </a:r>
            <a:r>
              <a:rPr lang="es-ES" dirty="0"/>
              <a:t> y lo que estimemos oportuno. </a:t>
            </a:r>
          </a:p>
          <a:p>
            <a:pPr marL="0" indent="0" algn="just">
              <a:buNone/>
            </a:pPr>
            <a:endParaRPr lang="es-ES" dirty="0"/>
          </a:p>
          <a:p>
            <a:pPr marL="0" indent="0" algn="just">
              <a:buNone/>
            </a:pPr>
            <a:r>
              <a:rPr lang="es-ES" dirty="0"/>
              <a:t>Esto implica una serie de ventajas:</a:t>
            </a:r>
          </a:p>
          <a:p>
            <a:pPr algn="just"/>
            <a:r>
              <a:rPr lang="es-ES" dirty="0"/>
              <a:t>En primer lugar, solo tenemos una estancia de nuestro formulario y es compartida por toda nuestra aplicación, por lo que si tenemos un formulario que tenga muchas secciones, en lugar de tener que pasarle por @Input() cada sección del formulario, los componentes se inyectan el servicio y pueden acceder a él.</a:t>
            </a:r>
          </a:p>
          <a:p>
            <a:pPr algn="just"/>
            <a:r>
              <a:rPr lang="es-ES" dirty="0"/>
              <a:t>Sólo creamos el formulario dentro del servicio, los componentes no necesitan crear instancias del formulario, acceden al propio formulario del servicio.</a:t>
            </a:r>
          </a:p>
          <a:p>
            <a:pPr algn="just"/>
            <a:r>
              <a:rPr lang="es-ES" dirty="0"/>
              <a:t>Si cambiamos de pantalla y volvemos, mantenemos la información en cada input.</a:t>
            </a:r>
          </a:p>
          <a:p>
            <a:pPr marL="0" indent="0">
              <a:buNone/>
            </a:pPr>
            <a:endParaRPr lang="es-ES" dirty="0"/>
          </a:p>
        </p:txBody>
      </p:sp>
      <p:sp>
        <p:nvSpPr>
          <p:cNvPr id="4" name="Marcador de texto 3">
            <a:extLst>
              <a:ext uri="{FF2B5EF4-FFF2-40B4-BE49-F238E27FC236}">
                <a16:creationId xmlns:a16="http://schemas.microsoft.com/office/drawing/2014/main" id="{7E1D3109-EA2C-F184-54E3-E3213D648680}"/>
              </a:ext>
            </a:extLst>
          </p:cNvPr>
          <p:cNvSpPr>
            <a:spLocks noGrp="1"/>
          </p:cNvSpPr>
          <p:nvPr>
            <p:ph type="body" sz="quarter" idx="13"/>
          </p:nvPr>
        </p:nvSpPr>
        <p:spPr/>
        <p:txBody>
          <a:bodyPr/>
          <a:lstStyle/>
          <a:p>
            <a:r>
              <a:rPr lang="es-ES" dirty="0"/>
              <a:t>FORMULARIO A TRAVÉS DE UN SERVICIO</a:t>
            </a:r>
          </a:p>
        </p:txBody>
      </p:sp>
    </p:spTree>
    <p:extLst>
      <p:ext uri="{BB962C8B-B14F-4D97-AF65-F5344CB8AC3E}">
        <p14:creationId xmlns:p14="http://schemas.microsoft.com/office/powerpoint/2010/main" val="219981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C61E5-27EA-147F-98A5-8D6D334F119F}"/>
              </a:ext>
            </a:extLst>
          </p:cNvPr>
          <p:cNvSpPr>
            <a:spLocks noGrp="1"/>
          </p:cNvSpPr>
          <p:nvPr>
            <p:ph type="title"/>
          </p:nvPr>
        </p:nvSpPr>
        <p:spPr/>
        <p:txBody>
          <a:bodyPr/>
          <a:lstStyle/>
          <a:p>
            <a:r>
              <a:rPr lang="es-ES" dirty="0"/>
              <a:t>FORMULARIOS REACTIVOS</a:t>
            </a:r>
          </a:p>
        </p:txBody>
      </p:sp>
      <p:pic>
        <p:nvPicPr>
          <p:cNvPr id="6" name="Marcador de contenido 5">
            <a:extLst>
              <a:ext uri="{FF2B5EF4-FFF2-40B4-BE49-F238E27FC236}">
                <a16:creationId xmlns:a16="http://schemas.microsoft.com/office/drawing/2014/main" id="{F214D244-18B9-CEDF-62EA-713DD527E1B7}"/>
              </a:ext>
            </a:extLst>
          </p:cNvPr>
          <p:cNvPicPr>
            <a:picLocks noGrp="1" noChangeAspect="1"/>
          </p:cNvPicPr>
          <p:nvPr>
            <p:ph idx="1"/>
          </p:nvPr>
        </p:nvPicPr>
        <p:blipFill>
          <a:blip r:embed="rId2"/>
          <a:stretch>
            <a:fillRect/>
          </a:stretch>
        </p:blipFill>
        <p:spPr>
          <a:xfrm>
            <a:off x="838200" y="1655673"/>
            <a:ext cx="4463002" cy="3104217"/>
          </a:xfrm>
        </p:spPr>
      </p:pic>
      <p:sp>
        <p:nvSpPr>
          <p:cNvPr id="4" name="Marcador de texto 3">
            <a:extLst>
              <a:ext uri="{FF2B5EF4-FFF2-40B4-BE49-F238E27FC236}">
                <a16:creationId xmlns:a16="http://schemas.microsoft.com/office/drawing/2014/main" id="{7E1D3109-EA2C-F184-54E3-E3213D648680}"/>
              </a:ext>
            </a:extLst>
          </p:cNvPr>
          <p:cNvSpPr>
            <a:spLocks noGrp="1"/>
          </p:cNvSpPr>
          <p:nvPr>
            <p:ph type="body" sz="quarter" idx="13"/>
          </p:nvPr>
        </p:nvSpPr>
        <p:spPr/>
        <p:txBody>
          <a:bodyPr/>
          <a:lstStyle/>
          <a:p>
            <a:r>
              <a:rPr lang="es-ES" dirty="0"/>
              <a:t>FORMULARIO A TRAVÉS DE UN SERVICIO</a:t>
            </a:r>
          </a:p>
        </p:txBody>
      </p:sp>
      <p:pic>
        <p:nvPicPr>
          <p:cNvPr id="8" name="Imagen 7">
            <a:extLst>
              <a:ext uri="{FF2B5EF4-FFF2-40B4-BE49-F238E27FC236}">
                <a16:creationId xmlns:a16="http://schemas.microsoft.com/office/drawing/2014/main" id="{31A5A64C-36BC-F88A-33F9-CCFE0311538D}"/>
              </a:ext>
            </a:extLst>
          </p:cNvPr>
          <p:cNvPicPr>
            <a:picLocks noChangeAspect="1"/>
          </p:cNvPicPr>
          <p:nvPr/>
        </p:nvPicPr>
        <p:blipFill>
          <a:blip r:embed="rId3"/>
          <a:stretch>
            <a:fillRect/>
          </a:stretch>
        </p:blipFill>
        <p:spPr>
          <a:xfrm>
            <a:off x="6275540" y="1655673"/>
            <a:ext cx="3276175" cy="1882058"/>
          </a:xfrm>
          <a:prstGeom prst="rect">
            <a:avLst/>
          </a:prstGeom>
        </p:spPr>
      </p:pic>
      <p:pic>
        <p:nvPicPr>
          <p:cNvPr id="10" name="Imagen 9">
            <a:extLst>
              <a:ext uri="{FF2B5EF4-FFF2-40B4-BE49-F238E27FC236}">
                <a16:creationId xmlns:a16="http://schemas.microsoft.com/office/drawing/2014/main" id="{38235F0E-821B-CED5-5D3D-B9A8E0B8C033}"/>
              </a:ext>
            </a:extLst>
          </p:cNvPr>
          <p:cNvPicPr>
            <a:picLocks noChangeAspect="1"/>
          </p:cNvPicPr>
          <p:nvPr/>
        </p:nvPicPr>
        <p:blipFill>
          <a:blip r:embed="rId4"/>
          <a:stretch>
            <a:fillRect/>
          </a:stretch>
        </p:blipFill>
        <p:spPr>
          <a:xfrm>
            <a:off x="838200" y="4932746"/>
            <a:ext cx="4759122" cy="436308"/>
          </a:xfrm>
          <a:prstGeom prst="rect">
            <a:avLst/>
          </a:prstGeom>
        </p:spPr>
      </p:pic>
      <p:pic>
        <p:nvPicPr>
          <p:cNvPr id="12" name="Imagen 11">
            <a:extLst>
              <a:ext uri="{FF2B5EF4-FFF2-40B4-BE49-F238E27FC236}">
                <a16:creationId xmlns:a16="http://schemas.microsoft.com/office/drawing/2014/main" id="{4A459D1B-195C-30CF-6DD4-61B02FF3C617}"/>
              </a:ext>
            </a:extLst>
          </p:cNvPr>
          <p:cNvPicPr>
            <a:picLocks noChangeAspect="1"/>
          </p:cNvPicPr>
          <p:nvPr/>
        </p:nvPicPr>
        <p:blipFill>
          <a:blip r:embed="rId5"/>
          <a:stretch>
            <a:fillRect/>
          </a:stretch>
        </p:blipFill>
        <p:spPr>
          <a:xfrm>
            <a:off x="838200" y="6210072"/>
            <a:ext cx="4759122" cy="542077"/>
          </a:xfrm>
          <a:prstGeom prst="rect">
            <a:avLst/>
          </a:prstGeom>
        </p:spPr>
      </p:pic>
      <p:pic>
        <p:nvPicPr>
          <p:cNvPr id="14" name="Imagen 13">
            <a:extLst>
              <a:ext uri="{FF2B5EF4-FFF2-40B4-BE49-F238E27FC236}">
                <a16:creationId xmlns:a16="http://schemas.microsoft.com/office/drawing/2014/main" id="{D88A0462-6317-E632-25E8-5BD6CFB3E8FF}"/>
              </a:ext>
            </a:extLst>
          </p:cNvPr>
          <p:cNvPicPr>
            <a:picLocks noChangeAspect="1"/>
          </p:cNvPicPr>
          <p:nvPr/>
        </p:nvPicPr>
        <p:blipFill>
          <a:blip r:embed="rId6"/>
          <a:stretch>
            <a:fillRect/>
          </a:stretch>
        </p:blipFill>
        <p:spPr>
          <a:xfrm>
            <a:off x="838200" y="5513998"/>
            <a:ext cx="4759122" cy="515163"/>
          </a:xfrm>
          <a:prstGeom prst="rect">
            <a:avLst/>
          </a:prstGeom>
        </p:spPr>
      </p:pic>
      <p:pic>
        <p:nvPicPr>
          <p:cNvPr id="16" name="Imagen 15">
            <a:extLst>
              <a:ext uri="{FF2B5EF4-FFF2-40B4-BE49-F238E27FC236}">
                <a16:creationId xmlns:a16="http://schemas.microsoft.com/office/drawing/2014/main" id="{3FAA5630-6779-34D6-C5CC-46BF8AC32744}"/>
              </a:ext>
            </a:extLst>
          </p:cNvPr>
          <p:cNvPicPr>
            <a:picLocks noChangeAspect="1"/>
          </p:cNvPicPr>
          <p:nvPr/>
        </p:nvPicPr>
        <p:blipFill>
          <a:blip r:embed="rId7"/>
          <a:stretch>
            <a:fillRect/>
          </a:stretch>
        </p:blipFill>
        <p:spPr>
          <a:xfrm>
            <a:off x="6265101" y="3666023"/>
            <a:ext cx="3277009" cy="2132656"/>
          </a:xfrm>
          <a:prstGeom prst="rect">
            <a:avLst/>
          </a:prstGeom>
        </p:spPr>
      </p:pic>
    </p:spTree>
    <p:extLst>
      <p:ext uri="{BB962C8B-B14F-4D97-AF65-F5344CB8AC3E}">
        <p14:creationId xmlns:p14="http://schemas.microsoft.com/office/powerpoint/2010/main" val="151437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D070BB-9B81-83BC-7F8F-545FE5F82717}"/>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F7187BFE-4CF1-214F-8DBF-C6492FE05186}"/>
              </a:ext>
            </a:extLst>
          </p:cNvPr>
          <p:cNvSpPr>
            <a:spLocks noGrp="1"/>
          </p:cNvSpPr>
          <p:nvPr>
            <p:ph idx="1"/>
          </p:nvPr>
        </p:nvSpPr>
        <p:spPr/>
        <p:txBody>
          <a:bodyPr/>
          <a:lstStyle/>
          <a:p>
            <a:pPr marL="0" indent="0" algn="just">
              <a:buNone/>
            </a:pPr>
            <a:r>
              <a:rPr lang="es-ES" sz="1600" dirty="0"/>
              <a:t>Los controles de los reactive </a:t>
            </a:r>
            <a:r>
              <a:rPr lang="es-ES" sz="1600" dirty="0" err="1"/>
              <a:t>forms</a:t>
            </a:r>
            <a:r>
              <a:rPr lang="es-ES" sz="1600" dirty="0"/>
              <a:t> tienen estados, y dependiendo de las acciones del usuario estos estados cambian.</a:t>
            </a:r>
          </a:p>
          <a:p>
            <a:pPr algn="just"/>
            <a:r>
              <a:rPr lang="es-ES" sz="1600" b="1" dirty="0" err="1"/>
              <a:t>Valid</a:t>
            </a:r>
            <a:r>
              <a:rPr lang="es-ES" sz="1600" dirty="0"/>
              <a:t>: </a:t>
            </a:r>
            <a:r>
              <a:rPr lang="es-ES" sz="1600" b="0" i="0" dirty="0">
                <a:solidFill>
                  <a:srgbClr val="000000"/>
                </a:solidFill>
                <a:effectLst/>
              </a:rPr>
              <a:t>Informa que un control es válido, lo que significa que no existen errores en el valor de entrada. </a:t>
            </a:r>
          </a:p>
          <a:p>
            <a:pPr algn="just"/>
            <a:r>
              <a:rPr lang="es-ES" sz="1600" b="1" dirty="0" err="1"/>
              <a:t>Invalid</a:t>
            </a:r>
            <a:r>
              <a:rPr lang="es-ES" sz="1600" dirty="0"/>
              <a:t>: </a:t>
            </a:r>
            <a:r>
              <a:rPr lang="es-ES" sz="1600" b="0" i="0" dirty="0">
                <a:solidFill>
                  <a:srgbClr val="000000"/>
                </a:solidFill>
                <a:effectLst/>
              </a:rPr>
              <a:t>Informa que un control no es válido, lo que significa que existe un error en el valor de entrada. </a:t>
            </a:r>
          </a:p>
          <a:p>
            <a:pPr algn="just"/>
            <a:r>
              <a:rPr lang="es-ES" sz="1600" b="1" dirty="0"/>
              <a:t>Pending</a:t>
            </a:r>
            <a:r>
              <a:rPr lang="es-ES" sz="1600" dirty="0"/>
              <a:t>: Informa que un control está pendiente, lo que significa que se está produciendo la validación asíncrona y que los errores aún no están disponibles para el valor de entrada.</a:t>
            </a:r>
          </a:p>
          <a:p>
            <a:pPr algn="just"/>
            <a:r>
              <a:rPr lang="es-ES" sz="1600" b="1" dirty="0"/>
              <a:t>Disabled</a:t>
            </a:r>
            <a:r>
              <a:rPr lang="es-ES" sz="1600" dirty="0"/>
              <a:t>: </a:t>
            </a:r>
            <a:r>
              <a:rPr lang="es-ES" sz="1600" b="0" i="0" dirty="0">
                <a:solidFill>
                  <a:srgbClr val="000000"/>
                </a:solidFill>
                <a:effectLst/>
              </a:rPr>
              <a:t>Informa que un control está deshabilitado, lo que significa que el control está exento de los cálculos anteriores de validez o valor.</a:t>
            </a:r>
          </a:p>
          <a:p>
            <a:pPr algn="just"/>
            <a:endParaRPr lang="es-ES" dirty="0">
              <a:solidFill>
                <a:srgbClr val="000000"/>
              </a:solidFill>
            </a:endParaRPr>
          </a:p>
          <a:p>
            <a:pPr marL="0" indent="0" algn="just">
              <a:buNone/>
            </a:pPr>
            <a:r>
              <a:rPr lang="es-ES" sz="1600" dirty="0">
                <a:solidFill>
                  <a:srgbClr val="000000"/>
                </a:solidFill>
              </a:rPr>
              <a:t>Además existen estos status para controlar disantos comportamientos del usuario sobre el formulario:</a:t>
            </a:r>
            <a:endParaRPr lang="es-ES" sz="1600" dirty="0"/>
          </a:p>
          <a:p>
            <a:pPr algn="just"/>
            <a:r>
              <a:rPr lang="es-ES" sz="1600" b="1" dirty="0" err="1"/>
              <a:t>Touched</a:t>
            </a:r>
            <a:r>
              <a:rPr lang="es-ES" sz="1600" dirty="0"/>
              <a:t>: el campo ha sido tocado.</a:t>
            </a:r>
          </a:p>
          <a:p>
            <a:pPr algn="just"/>
            <a:r>
              <a:rPr lang="es-ES" sz="1600" b="1" dirty="0" err="1"/>
              <a:t>Untouched</a:t>
            </a:r>
            <a:r>
              <a:rPr lang="es-ES" sz="1600" dirty="0"/>
              <a:t>: el campo no sido tocado.</a:t>
            </a:r>
          </a:p>
          <a:p>
            <a:pPr algn="just"/>
            <a:r>
              <a:rPr lang="es-ES" sz="1600" b="1" dirty="0" err="1"/>
              <a:t>Pristine</a:t>
            </a:r>
            <a:r>
              <a:rPr lang="es-ES" sz="1600" dirty="0"/>
              <a:t>: los campos no se han modificado todavía.</a:t>
            </a:r>
          </a:p>
          <a:p>
            <a:pPr algn="just"/>
            <a:r>
              <a:rPr lang="es-ES" sz="1600" b="1" dirty="0" err="1"/>
              <a:t>Dirty</a:t>
            </a:r>
            <a:r>
              <a:rPr lang="es-ES" sz="1600" dirty="0"/>
              <a:t>: uno o mas campos han sido modificados.</a:t>
            </a:r>
          </a:p>
          <a:p>
            <a:pPr algn="just"/>
            <a:r>
              <a:rPr lang="es-ES" sz="1600" b="1" dirty="0" err="1"/>
              <a:t>Enabled</a:t>
            </a:r>
            <a:r>
              <a:rPr lang="es-ES" sz="1600" dirty="0"/>
              <a:t>: </a:t>
            </a:r>
            <a:r>
              <a:rPr lang="es-ES" sz="1600" b="0" i="0" dirty="0">
                <a:solidFill>
                  <a:srgbClr val="000000"/>
                </a:solidFill>
                <a:effectLst/>
              </a:rPr>
              <a:t>el control está incluido de los cálculos de validez o valor.</a:t>
            </a:r>
            <a:endParaRPr lang="es-ES" dirty="0"/>
          </a:p>
          <a:p>
            <a:pPr marL="0" indent="0">
              <a:buNone/>
            </a:pPr>
            <a:endParaRPr lang="es-ES" dirty="0"/>
          </a:p>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58941E30-9104-86D3-3D05-19A3ED2310B7}"/>
              </a:ext>
            </a:extLst>
          </p:cNvPr>
          <p:cNvSpPr>
            <a:spLocks noGrp="1"/>
          </p:cNvSpPr>
          <p:nvPr>
            <p:ph type="body" sz="quarter" idx="13"/>
          </p:nvPr>
        </p:nvSpPr>
        <p:spPr/>
        <p:txBody>
          <a:bodyPr/>
          <a:lstStyle/>
          <a:p>
            <a:r>
              <a:rPr lang="es-ES" dirty="0"/>
              <a:t>Estados de un formulario</a:t>
            </a:r>
          </a:p>
        </p:txBody>
      </p:sp>
      <p:pic>
        <p:nvPicPr>
          <p:cNvPr id="6" name="Imagen 5">
            <a:extLst>
              <a:ext uri="{FF2B5EF4-FFF2-40B4-BE49-F238E27FC236}">
                <a16:creationId xmlns:a16="http://schemas.microsoft.com/office/drawing/2014/main" id="{7C8B33A3-E46E-BABF-891C-A780CAFCBDAF}"/>
              </a:ext>
            </a:extLst>
          </p:cNvPr>
          <p:cNvPicPr>
            <a:picLocks noChangeAspect="1"/>
          </p:cNvPicPr>
          <p:nvPr/>
        </p:nvPicPr>
        <p:blipFill>
          <a:blip r:embed="rId2"/>
          <a:stretch>
            <a:fillRect/>
          </a:stretch>
        </p:blipFill>
        <p:spPr>
          <a:xfrm>
            <a:off x="5536504" y="1108462"/>
            <a:ext cx="3974776" cy="438700"/>
          </a:xfrm>
          <a:prstGeom prst="rect">
            <a:avLst/>
          </a:prstGeom>
        </p:spPr>
      </p:pic>
    </p:spTree>
    <p:extLst>
      <p:ext uri="{BB962C8B-B14F-4D97-AF65-F5344CB8AC3E}">
        <p14:creationId xmlns:p14="http://schemas.microsoft.com/office/powerpoint/2010/main" val="1907603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33AF9623-E3B2-42B5-A13C-1A3DB8A73559}"/>
              </a:ext>
            </a:extLst>
          </p:cNvPr>
          <p:cNvSpPr>
            <a:spLocks noGrp="1"/>
          </p:cNvSpPr>
          <p:nvPr>
            <p:ph type="title"/>
          </p:nvPr>
        </p:nvSpPr>
        <p:spPr/>
        <p:txBody>
          <a:bodyPr/>
          <a:lstStyle/>
          <a:p>
            <a:r>
              <a:rPr lang="es-ES" dirty="0"/>
              <a:t>BIENVENIDOS</a:t>
            </a:r>
          </a:p>
        </p:txBody>
      </p:sp>
    </p:spTree>
    <p:extLst>
      <p:ext uri="{BB962C8B-B14F-4D97-AF65-F5344CB8AC3E}">
        <p14:creationId xmlns:p14="http://schemas.microsoft.com/office/powerpoint/2010/main" val="1174319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E0B6E-CF0F-4CAB-D2E6-DF80402FE8B5}"/>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EF2872FE-834C-78A5-FF3C-4EE38C8F38DA}"/>
              </a:ext>
            </a:extLst>
          </p:cNvPr>
          <p:cNvSpPr>
            <a:spLocks noGrp="1"/>
          </p:cNvSpPr>
          <p:nvPr>
            <p:ph idx="1"/>
          </p:nvPr>
        </p:nvSpPr>
        <p:spPr>
          <a:xfrm>
            <a:off x="838199" y="1609523"/>
            <a:ext cx="10775535" cy="4567447"/>
          </a:xfrm>
        </p:spPr>
        <p:txBody>
          <a:bodyPr/>
          <a:lstStyle/>
          <a:p>
            <a:pPr marL="0" indent="0" algn="just">
              <a:buNone/>
            </a:pPr>
            <a:r>
              <a:rPr lang="es-ES" sz="1600" dirty="0"/>
              <a:t>Los reactive </a:t>
            </a:r>
            <a:r>
              <a:rPr lang="es-ES" sz="1600" dirty="0" err="1"/>
              <a:t>forms</a:t>
            </a:r>
            <a:r>
              <a:rPr lang="es-ES" sz="1600" dirty="0"/>
              <a:t> tienen métodos para cambiar los valores de los controles programáticamente, lo que nos da flexibilidad para actualizar el valor sin la interacción del usuario (como por ejemplo rellenar los valores de un formulario al entrar en su edición).</a:t>
            </a:r>
          </a:p>
          <a:p>
            <a:pPr marL="0" indent="0" algn="just">
              <a:buNone/>
            </a:pPr>
            <a:r>
              <a:rPr lang="es-ES" sz="1600" dirty="0"/>
              <a:t>Al utilizar estos metodos, </a:t>
            </a:r>
            <a:r>
              <a:rPr lang="es-ES" sz="1600" b="1" dirty="0"/>
              <a:t>los estados que alteran los controles no cambian</a:t>
            </a:r>
            <a:r>
              <a:rPr lang="es-ES" sz="1600" dirty="0"/>
              <a:t>, por lo que no se marcarán como </a:t>
            </a:r>
            <a:r>
              <a:rPr lang="es-ES" sz="1600" dirty="0" err="1"/>
              <a:t>touched</a:t>
            </a:r>
            <a:r>
              <a:rPr lang="es-ES" sz="1600" dirty="0"/>
              <a:t>, </a:t>
            </a:r>
            <a:r>
              <a:rPr lang="es-ES" sz="1600" dirty="0" err="1"/>
              <a:t>dirty</a:t>
            </a:r>
            <a:r>
              <a:rPr lang="es-ES" sz="1600" dirty="0"/>
              <a:t>, etc. Pero si altera el estado del formulario (</a:t>
            </a:r>
            <a:r>
              <a:rPr lang="es-ES" sz="1600" dirty="0" err="1"/>
              <a:t>valid</a:t>
            </a:r>
            <a:r>
              <a:rPr lang="es-ES" sz="1600" dirty="0"/>
              <a:t>, </a:t>
            </a:r>
            <a:r>
              <a:rPr lang="es-ES" sz="1600" dirty="0" err="1"/>
              <a:t>invalid</a:t>
            </a:r>
            <a:r>
              <a:rPr lang="es-ES" sz="1600" dirty="0"/>
              <a:t>..).</a:t>
            </a:r>
          </a:p>
          <a:p>
            <a:pPr marL="0" indent="0" algn="just">
              <a:buNone/>
            </a:pPr>
            <a:endParaRPr lang="es-ES" sz="1600" dirty="0"/>
          </a:p>
          <a:p>
            <a:pPr marL="0" indent="0" algn="just">
              <a:buNone/>
            </a:pPr>
            <a:r>
              <a:rPr lang="es-ES" sz="1600" b="1" dirty="0" err="1"/>
              <a:t>get</a:t>
            </a:r>
            <a:r>
              <a:rPr lang="es-ES" sz="1600" b="1" dirty="0"/>
              <a:t>(</a:t>
            </a:r>
            <a:r>
              <a:rPr lang="es-ES" sz="1600" b="1" dirty="0" err="1"/>
              <a:t>controlName</a:t>
            </a:r>
            <a:r>
              <a:rPr lang="es-ES" sz="1600" b="1" dirty="0"/>
              <a:t>) </a:t>
            </a:r>
            <a:r>
              <a:rPr lang="es-ES" sz="1600" dirty="0"/>
              <a:t>devuelve el control hijo de un formulario.</a:t>
            </a:r>
          </a:p>
          <a:p>
            <a:pPr marL="0" indent="0" algn="just">
              <a:buNone/>
            </a:pPr>
            <a:endParaRPr lang="es-ES" sz="1600" b="1" dirty="0"/>
          </a:p>
          <a:p>
            <a:pPr marL="0" indent="0" algn="just">
              <a:buNone/>
            </a:pPr>
            <a:r>
              <a:rPr lang="es-ES" sz="1600" b="1" dirty="0"/>
              <a:t>setValue()</a:t>
            </a:r>
          </a:p>
          <a:p>
            <a:pPr marL="0" indent="0" algn="just">
              <a:buNone/>
            </a:pPr>
            <a:r>
              <a:rPr lang="es-ES" sz="1600" dirty="0"/>
              <a:t>Para utilizar éste metodo debemos proveer a la instancia del control una estructura de datos que tenga su misma estructura. Si el objeto que pasamos al metodo setValue no calza con los controles nos lanzará un error por consola. *Aunque esto se evitará en versiones a partir de 14 ya que nos avisará del error conforme lo vamos rellenando.</a:t>
            </a:r>
          </a:p>
          <a:p>
            <a:pPr marL="0" indent="0">
              <a:buNone/>
            </a:pPr>
            <a:endParaRPr lang="es-ES" sz="1800" dirty="0"/>
          </a:p>
          <a:p>
            <a:pPr marL="0" indent="0">
              <a:buNone/>
            </a:pPr>
            <a:endParaRPr lang="es-ES" dirty="0"/>
          </a:p>
        </p:txBody>
      </p:sp>
      <p:sp>
        <p:nvSpPr>
          <p:cNvPr id="4" name="Marcador de texto 3">
            <a:extLst>
              <a:ext uri="{FF2B5EF4-FFF2-40B4-BE49-F238E27FC236}">
                <a16:creationId xmlns:a16="http://schemas.microsoft.com/office/drawing/2014/main" id="{A9AF2CDE-9907-4756-49D1-E9987018E669}"/>
              </a:ext>
            </a:extLst>
          </p:cNvPr>
          <p:cNvSpPr>
            <a:spLocks noGrp="1"/>
          </p:cNvSpPr>
          <p:nvPr>
            <p:ph type="body" sz="quarter" idx="13"/>
          </p:nvPr>
        </p:nvSpPr>
        <p:spPr/>
        <p:txBody>
          <a:bodyPr/>
          <a:lstStyle/>
          <a:p>
            <a:r>
              <a:rPr lang="es-ES" dirty="0"/>
              <a:t>Métodos de los </a:t>
            </a:r>
            <a:r>
              <a:rPr lang="es-ES" dirty="0" err="1"/>
              <a:t>Forms</a:t>
            </a:r>
            <a:r>
              <a:rPr lang="es-ES" dirty="0"/>
              <a:t> más usados</a:t>
            </a:r>
          </a:p>
        </p:txBody>
      </p:sp>
      <p:pic>
        <p:nvPicPr>
          <p:cNvPr id="6" name="Imagen 5">
            <a:extLst>
              <a:ext uri="{FF2B5EF4-FFF2-40B4-BE49-F238E27FC236}">
                <a16:creationId xmlns:a16="http://schemas.microsoft.com/office/drawing/2014/main" id="{137F92C7-A8B4-E0BE-2A69-19A7E2968226}"/>
              </a:ext>
            </a:extLst>
          </p:cNvPr>
          <p:cNvPicPr>
            <a:picLocks noChangeAspect="1"/>
          </p:cNvPicPr>
          <p:nvPr/>
        </p:nvPicPr>
        <p:blipFill>
          <a:blip r:embed="rId2"/>
          <a:stretch>
            <a:fillRect/>
          </a:stretch>
        </p:blipFill>
        <p:spPr>
          <a:xfrm>
            <a:off x="838200" y="5122059"/>
            <a:ext cx="3376946" cy="1503112"/>
          </a:xfrm>
          <a:prstGeom prst="rect">
            <a:avLst/>
          </a:prstGeom>
        </p:spPr>
      </p:pic>
      <p:pic>
        <p:nvPicPr>
          <p:cNvPr id="8" name="Imagen 7">
            <a:extLst>
              <a:ext uri="{FF2B5EF4-FFF2-40B4-BE49-F238E27FC236}">
                <a16:creationId xmlns:a16="http://schemas.microsoft.com/office/drawing/2014/main" id="{1D763035-CFBC-225C-AAAA-A96892C6ECE7}"/>
              </a:ext>
            </a:extLst>
          </p:cNvPr>
          <p:cNvPicPr>
            <a:picLocks noChangeAspect="1"/>
          </p:cNvPicPr>
          <p:nvPr/>
        </p:nvPicPr>
        <p:blipFill>
          <a:blip r:embed="rId3"/>
          <a:stretch>
            <a:fillRect/>
          </a:stretch>
        </p:blipFill>
        <p:spPr>
          <a:xfrm>
            <a:off x="5090822" y="5274256"/>
            <a:ext cx="3010320" cy="1171739"/>
          </a:xfrm>
          <a:prstGeom prst="rect">
            <a:avLst/>
          </a:prstGeom>
        </p:spPr>
      </p:pic>
      <p:sp>
        <p:nvSpPr>
          <p:cNvPr id="9" name="Flecha: a la derecha 8">
            <a:extLst>
              <a:ext uri="{FF2B5EF4-FFF2-40B4-BE49-F238E27FC236}">
                <a16:creationId xmlns:a16="http://schemas.microsoft.com/office/drawing/2014/main" id="{EDF44867-E3BE-6150-0B78-F8337ABCFE31}"/>
              </a:ext>
            </a:extLst>
          </p:cNvPr>
          <p:cNvSpPr/>
          <p:nvPr/>
        </p:nvSpPr>
        <p:spPr>
          <a:xfrm>
            <a:off x="4342965" y="5687893"/>
            <a:ext cx="620038" cy="3444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62075063-F2F0-F7AD-6D92-E16B6A06FBA8}"/>
              </a:ext>
            </a:extLst>
          </p:cNvPr>
          <p:cNvPicPr>
            <a:picLocks noChangeAspect="1"/>
          </p:cNvPicPr>
          <p:nvPr/>
        </p:nvPicPr>
        <p:blipFill>
          <a:blip r:embed="rId4"/>
          <a:stretch>
            <a:fillRect/>
          </a:stretch>
        </p:blipFill>
        <p:spPr>
          <a:xfrm>
            <a:off x="6630362" y="3073460"/>
            <a:ext cx="3852198" cy="819786"/>
          </a:xfrm>
          <a:prstGeom prst="rect">
            <a:avLst/>
          </a:prstGeom>
        </p:spPr>
      </p:pic>
      <p:pic>
        <p:nvPicPr>
          <p:cNvPr id="7" name="Imagen 6">
            <a:extLst>
              <a:ext uri="{FF2B5EF4-FFF2-40B4-BE49-F238E27FC236}">
                <a16:creationId xmlns:a16="http://schemas.microsoft.com/office/drawing/2014/main" id="{C3928779-3BA3-F4D4-FBEE-F295B13892FF}"/>
              </a:ext>
            </a:extLst>
          </p:cNvPr>
          <p:cNvPicPr>
            <a:picLocks noChangeAspect="1"/>
          </p:cNvPicPr>
          <p:nvPr/>
        </p:nvPicPr>
        <p:blipFill>
          <a:blip r:embed="rId5"/>
          <a:stretch>
            <a:fillRect/>
          </a:stretch>
        </p:blipFill>
        <p:spPr>
          <a:xfrm>
            <a:off x="8552726" y="5248477"/>
            <a:ext cx="3238912" cy="1297367"/>
          </a:xfrm>
          <a:prstGeom prst="rect">
            <a:avLst/>
          </a:prstGeom>
        </p:spPr>
      </p:pic>
    </p:spTree>
    <p:extLst>
      <p:ext uri="{BB962C8B-B14F-4D97-AF65-F5344CB8AC3E}">
        <p14:creationId xmlns:p14="http://schemas.microsoft.com/office/powerpoint/2010/main" val="8114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E0B6E-CF0F-4CAB-D2E6-DF80402FE8B5}"/>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EF2872FE-834C-78A5-FF3C-4EE38C8F38DA}"/>
              </a:ext>
            </a:extLst>
          </p:cNvPr>
          <p:cNvSpPr>
            <a:spLocks noGrp="1"/>
          </p:cNvSpPr>
          <p:nvPr>
            <p:ph idx="1"/>
          </p:nvPr>
        </p:nvSpPr>
        <p:spPr/>
        <p:txBody>
          <a:bodyPr/>
          <a:lstStyle/>
          <a:p>
            <a:pPr marL="0" indent="0" algn="just">
              <a:buNone/>
            </a:pPr>
            <a:r>
              <a:rPr lang="es-ES" dirty="0"/>
              <a:t>Para usar el método </a:t>
            </a:r>
            <a:r>
              <a:rPr lang="es-ES" b="1" dirty="0"/>
              <a:t>setValue</a:t>
            </a:r>
            <a:r>
              <a:rPr lang="es-ES" dirty="0"/>
              <a:t> en un formulario con un </a:t>
            </a:r>
            <a:r>
              <a:rPr lang="es-ES" dirty="0" err="1">
                <a:solidFill>
                  <a:srgbClr val="4EC9B0"/>
                </a:solidFill>
                <a:latin typeface="Consolas" panose="020B0609020204030204" pitchFamily="49" charset="0"/>
              </a:rPr>
              <a:t>FormArray</a:t>
            </a:r>
            <a:r>
              <a:rPr lang="es-ES" dirty="0"/>
              <a:t> debe hacerse de una forma distinta. Ya que tenemos que recorrer el array de datos que va en esa sección. Utilizaremos el método </a:t>
            </a:r>
            <a:r>
              <a:rPr lang="es-ES" b="1" dirty="0" err="1"/>
              <a:t>setControl</a:t>
            </a:r>
            <a:r>
              <a:rPr lang="es-ES" dirty="0"/>
              <a:t> para asignar el valor. </a:t>
            </a:r>
          </a:p>
          <a:p>
            <a:pPr marL="0" indent="0" algn="just">
              <a:buNone/>
            </a:pPr>
            <a:endParaRPr lang="es-ES" dirty="0"/>
          </a:p>
          <a:p>
            <a:pPr marL="0" indent="0" algn="just">
              <a:buNone/>
            </a:pPr>
            <a:r>
              <a:rPr lang="es-ES" dirty="0"/>
              <a:t>En primer lugar, tenemos que tener un método que cree nuestro </a:t>
            </a:r>
            <a:r>
              <a:rPr lang="es-ES" dirty="0" err="1">
                <a:solidFill>
                  <a:srgbClr val="4EC9B0"/>
                </a:solidFill>
                <a:latin typeface="Consolas" panose="020B0609020204030204" pitchFamily="49" charset="0"/>
              </a:rPr>
              <a:t>FormArray</a:t>
            </a:r>
            <a:r>
              <a:rPr lang="es-ES" dirty="0"/>
              <a:t>, en el ejemplo </a:t>
            </a:r>
            <a:r>
              <a:rPr lang="es-ES" dirty="0" err="1">
                <a:solidFill>
                  <a:srgbClr val="4EC9B0"/>
                </a:solidFill>
                <a:latin typeface="Consolas" panose="020B0609020204030204" pitchFamily="49" charset="0"/>
              </a:rPr>
              <a:t>createExtraInfoForm</a:t>
            </a:r>
            <a:r>
              <a:rPr lang="es-ES" dirty="0">
                <a:solidFill>
                  <a:srgbClr val="4EC9B0"/>
                </a:solidFill>
                <a:latin typeface="Consolas" panose="020B0609020204030204" pitchFamily="49" charset="0"/>
              </a:rPr>
              <a:t>()</a:t>
            </a:r>
            <a:r>
              <a:rPr lang="es-ES" dirty="0"/>
              <a:t>, y recibirá por parámetro la estructura de datos.</a:t>
            </a:r>
          </a:p>
          <a:p>
            <a:pPr marL="0" indent="0" algn="just">
              <a:buNone/>
            </a:pPr>
            <a:r>
              <a:rPr lang="es-ES" dirty="0"/>
              <a:t>Gracias a que se le ha asignado un valor por defecto a los parámetros que recibe, podemos llamar al método de dos formas distintas. Una para crear un </a:t>
            </a:r>
            <a:r>
              <a:rPr lang="es-ES" dirty="0" err="1">
                <a:solidFill>
                  <a:srgbClr val="4EC9B0"/>
                </a:solidFill>
                <a:latin typeface="Consolas" panose="020B0609020204030204" pitchFamily="49" charset="0"/>
              </a:rPr>
              <a:t>FormGroup</a:t>
            </a:r>
            <a:r>
              <a:rPr lang="es-ES" dirty="0"/>
              <a:t> vacío y otra para crear un </a:t>
            </a:r>
            <a:r>
              <a:rPr lang="es-ES" dirty="0" err="1">
                <a:solidFill>
                  <a:srgbClr val="4EC9B0"/>
                </a:solidFill>
                <a:latin typeface="Consolas" panose="020B0609020204030204" pitchFamily="49" charset="0"/>
              </a:rPr>
              <a:t>FormGroup</a:t>
            </a:r>
            <a:r>
              <a:rPr lang="es-ES" dirty="0"/>
              <a:t> con unos valores determinados.</a:t>
            </a:r>
          </a:p>
          <a:p>
            <a:pPr marL="0" indent="0" algn="just">
              <a:buNone/>
            </a:pPr>
            <a:r>
              <a:rPr lang="es-ES" dirty="0"/>
              <a:t>*Es importante que la estructura del objeto que le pasemos tenga los mismos nombres que los controles, ya que gracias a eso evitaremos tener que indicar en el objeto cada nombre del control con cada valor del objeto.</a:t>
            </a:r>
          </a:p>
          <a:p>
            <a:pPr marL="0" indent="0">
              <a:buNone/>
            </a:pPr>
            <a:endParaRPr lang="es-ES" dirty="0"/>
          </a:p>
          <a:p>
            <a:pPr marL="0" indent="0">
              <a:buNone/>
            </a:pPr>
            <a:endParaRPr lang="es-ES" b="1" dirty="0"/>
          </a:p>
          <a:p>
            <a:pPr marL="0" indent="0">
              <a:buNone/>
            </a:pPr>
            <a:endParaRPr lang="es-ES" dirty="0"/>
          </a:p>
        </p:txBody>
      </p:sp>
      <p:sp>
        <p:nvSpPr>
          <p:cNvPr id="4" name="Marcador de texto 3">
            <a:extLst>
              <a:ext uri="{FF2B5EF4-FFF2-40B4-BE49-F238E27FC236}">
                <a16:creationId xmlns:a16="http://schemas.microsoft.com/office/drawing/2014/main" id="{A9AF2CDE-9907-4756-49D1-E9987018E669}"/>
              </a:ext>
            </a:extLst>
          </p:cNvPr>
          <p:cNvSpPr>
            <a:spLocks noGrp="1"/>
          </p:cNvSpPr>
          <p:nvPr>
            <p:ph type="body" sz="quarter" idx="13"/>
          </p:nvPr>
        </p:nvSpPr>
        <p:spPr/>
        <p:txBody>
          <a:bodyPr/>
          <a:lstStyle/>
          <a:p>
            <a:pPr marL="0" indent="0">
              <a:buNone/>
            </a:pPr>
            <a:r>
              <a:rPr lang="es-ES" b="1" dirty="0"/>
              <a:t>setValue() en form array</a:t>
            </a:r>
          </a:p>
        </p:txBody>
      </p:sp>
      <p:pic>
        <p:nvPicPr>
          <p:cNvPr id="6" name="Imagen 5">
            <a:extLst>
              <a:ext uri="{FF2B5EF4-FFF2-40B4-BE49-F238E27FC236}">
                <a16:creationId xmlns:a16="http://schemas.microsoft.com/office/drawing/2014/main" id="{E99EEDB5-4939-976D-8057-A78D18F45DBC}"/>
              </a:ext>
            </a:extLst>
          </p:cNvPr>
          <p:cNvPicPr>
            <a:picLocks noChangeAspect="1"/>
          </p:cNvPicPr>
          <p:nvPr/>
        </p:nvPicPr>
        <p:blipFill>
          <a:blip r:embed="rId2"/>
          <a:stretch>
            <a:fillRect/>
          </a:stretch>
        </p:blipFill>
        <p:spPr>
          <a:xfrm>
            <a:off x="5526483" y="5472901"/>
            <a:ext cx="2429214" cy="1162212"/>
          </a:xfrm>
          <a:prstGeom prst="rect">
            <a:avLst/>
          </a:prstGeom>
        </p:spPr>
      </p:pic>
      <p:pic>
        <p:nvPicPr>
          <p:cNvPr id="8" name="Imagen 7">
            <a:extLst>
              <a:ext uri="{FF2B5EF4-FFF2-40B4-BE49-F238E27FC236}">
                <a16:creationId xmlns:a16="http://schemas.microsoft.com/office/drawing/2014/main" id="{783CD3AE-1AC8-EF30-4288-3AE3548197E2}"/>
              </a:ext>
            </a:extLst>
          </p:cNvPr>
          <p:cNvPicPr>
            <a:picLocks noChangeAspect="1"/>
          </p:cNvPicPr>
          <p:nvPr/>
        </p:nvPicPr>
        <p:blipFill>
          <a:blip r:embed="rId3"/>
          <a:stretch>
            <a:fillRect/>
          </a:stretch>
        </p:blipFill>
        <p:spPr>
          <a:xfrm>
            <a:off x="1372887" y="5806323"/>
            <a:ext cx="3057952" cy="495369"/>
          </a:xfrm>
          <a:prstGeom prst="rect">
            <a:avLst/>
          </a:prstGeom>
        </p:spPr>
      </p:pic>
      <p:sp>
        <p:nvSpPr>
          <p:cNvPr id="9" name="Es igual a 8">
            <a:extLst>
              <a:ext uri="{FF2B5EF4-FFF2-40B4-BE49-F238E27FC236}">
                <a16:creationId xmlns:a16="http://schemas.microsoft.com/office/drawing/2014/main" id="{33581092-8DA9-D062-F05A-2EA8E7FCB381}"/>
              </a:ext>
            </a:extLst>
          </p:cNvPr>
          <p:cNvSpPr/>
          <p:nvPr/>
        </p:nvSpPr>
        <p:spPr>
          <a:xfrm>
            <a:off x="4589919" y="5806323"/>
            <a:ext cx="638828" cy="441566"/>
          </a:xfrm>
          <a:prstGeom prst="math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530353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E0B6E-CF0F-4CAB-D2E6-DF80402FE8B5}"/>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EF2872FE-834C-78A5-FF3C-4EE38C8F38DA}"/>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A9AF2CDE-9907-4756-49D1-E9987018E669}"/>
              </a:ext>
            </a:extLst>
          </p:cNvPr>
          <p:cNvSpPr>
            <a:spLocks noGrp="1"/>
          </p:cNvSpPr>
          <p:nvPr>
            <p:ph type="body" sz="quarter" idx="13"/>
          </p:nvPr>
        </p:nvSpPr>
        <p:spPr/>
        <p:txBody>
          <a:bodyPr/>
          <a:lstStyle/>
          <a:p>
            <a:pPr marL="0" indent="0">
              <a:buNone/>
            </a:pPr>
            <a:r>
              <a:rPr lang="es-ES" b="1" dirty="0"/>
              <a:t>setValue() en form array</a:t>
            </a:r>
          </a:p>
        </p:txBody>
      </p:sp>
      <p:pic>
        <p:nvPicPr>
          <p:cNvPr id="6" name="Imagen 5">
            <a:extLst>
              <a:ext uri="{FF2B5EF4-FFF2-40B4-BE49-F238E27FC236}">
                <a16:creationId xmlns:a16="http://schemas.microsoft.com/office/drawing/2014/main" id="{7EEAB4B0-CE55-80C3-0A06-09D1E3AB3DA7}"/>
              </a:ext>
            </a:extLst>
          </p:cNvPr>
          <p:cNvPicPr>
            <a:picLocks noChangeAspect="1"/>
          </p:cNvPicPr>
          <p:nvPr/>
        </p:nvPicPr>
        <p:blipFill>
          <a:blip r:embed="rId2"/>
          <a:stretch>
            <a:fillRect/>
          </a:stretch>
        </p:blipFill>
        <p:spPr>
          <a:xfrm>
            <a:off x="607512" y="1664099"/>
            <a:ext cx="4673936" cy="2310259"/>
          </a:xfrm>
          <a:prstGeom prst="rect">
            <a:avLst/>
          </a:prstGeom>
        </p:spPr>
      </p:pic>
      <p:pic>
        <p:nvPicPr>
          <p:cNvPr id="10" name="Imagen 9">
            <a:extLst>
              <a:ext uri="{FF2B5EF4-FFF2-40B4-BE49-F238E27FC236}">
                <a16:creationId xmlns:a16="http://schemas.microsoft.com/office/drawing/2014/main" id="{AE0AF8FE-23C7-E8E2-74B0-7F0E5555763E}"/>
              </a:ext>
            </a:extLst>
          </p:cNvPr>
          <p:cNvPicPr>
            <a:picLocks noChangeAspect="1"/>
          </p:cNvPicPr>
          <p:nvPr/>
        </p:nvPicPr>
        <p:blipFill>
          <a:blip r:embed="rId3"/>
          <a:stretch>
            <a:fillRect/>
          </a:stretch>
        </p:blipFill>
        <p:spPr>
          <a:xfrm>
            <a:off x="7107287" y="2899189"/>
            <a:ext cx="3700506" cy="3593668"/>
          </a:xfrm>
          <a:prstGeom prst="rect">
            <a:avLst/>
          </a:prstGeom>
        </p:spPr>
      </p:pic>
      <p:sp>
        <p:nvSpPr>
          <p:cNvPr id="11" name="Flecha: hacia abajo 10">
            <a:extLst>
              <a:ext uri="{FF2B5EF4-FFF2-40B4-BE49-F238E27FC236}">
                <a16:creationId xmlns:a16="http://schemas.microsoft.com/office/drawing/2014/main" id="{703C41FB-017C-AB2D-007E-0FAB19FE91BE}"/>
              </a:ext>
            </a:extLst>
          </p:cNvPr>
          <p:cNvSpPr/>
          <p:nvPr/>
        </p:nvSpPr>
        <p:spPr>
          <a:xfrm rot="16200000">
            <a:off x="5599853" y="1880095"/>
            <a:ext cx="475305" cy="6012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ES"/>
          </a:p>
        </p:txBody>
      </p:sp>
      <p:sp>
        <p:nvSpPr>
          <p:cNvPr id="12" name="Flecha: hacia abajo 11">
            <a:extLst>
              <a:ext uri="{FF2B5EF4-FFF2-40B4-BE49-F238E27FC236}">
                <a16:creationId xmlns:a16="http://schemas.microsoft.com/office/drawing/2014/main" id="{ACBDEDBF-F928-4948-F1BF-A7727480FFA3}"/>
              </a:ext>
            </a:extLst>
          </p:cNvPr>
          <p:cNvSpPr/>
          <p:nvPr/>
        </p:nvSpPr>
        <p:spPr>
          <a:xfrm>
            <a:off x="2590385" y="4099080"/>
            <a:ext cx="475305" cy="6012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878FB4E9-4B8F-3071-7B6D-FC0A84C712CD}"/>
              </a:ext>
            </a:extLst>
          </p:cNvPr>
          <p:cNvPicPr>
            <a:picLocks noChangeAspect="1"/>
          </p:cNvPicPr>
          <p:nvPr/>
        </p:nvPicPr>
        <p:blipFill>
          <a:blip r:embed="rId4"/>
          <a:stretch>
            <a:fillRect/>
          </a:stretch>
        </p:blipFill>
        <p:spPr>
          <a:xfrm>
            <a:off x="933599" y="4825051"/>
            <a:ext cx="3788876" cy="934244"/>
          </a:xfrm>
          <a:prstGeom prst="rect">
            <a:avLst/>
          </a:prstGeom>
        </p:spPr>
      </p:pic>
      <p:pic>
        <p:nvPicPr>
          <p:cNvPr id="18" name="Imagen 17">
            <a:extLst>
              <a:ext uri="{FF2B5EF4-FFF2-40B4-BE49-F238E27FC236}">
                <a16:creationId xmlns:a16="http://schemas.microsoft.com/office/drawing/2014/main" id="{BD2125C4-751B-11B9-2E95-42580BA8EFA9}"/>
              </a:ext>
            </a:extLst>
          </p:cNvPr>
          <p:cNvPicPr>
            <a:picLocks noChangeAspect="1"/>
          </p:cNvPicPr>
          <p:nvPr/>
        </p:nvPicPr>
        <p:blipFill>
          <a:blip r:embed="rId5"/>
          <a:stretch>
            <a:fillRect/>
          </a:stretch>
        </p:blipFill>
        <p:spPr>
          <a:xfrm>
            <a:off x="6393564" y="1725053"/>
            <a:ext cx="5127952" cy="911334"/>
          </a:xfrm>
          <a:prstGeom prst="rect">
            <a:avLst/>
          </a:prstGeom>
        </p:spPr>
      </p:pic>
    </p:spTree>
    <p:extLst>
      <p:ext uri="{BB962C8B-B14F-4D97-AF65-F5344CB8AC3E}">
        <p14:creationId xmlns:p14="http://schemas.microsoft.com/office/powerpoint/2010/main" val="4204559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E0B6E-CF0F-4CAB-D2E6-DF80402FE8B5}"/>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EF2872FE-834C-78A5-FF3C-4EE38C8F38DA}"/>
              </a:ext>
            </a:extLst>
          </p:cNvPr>
          <p:cNvSpPr>
            <a:spLocks noGrp="1"/>
          </p:cNvSpPr>
          <p:nvPr>
            <p:ph idx="1"/>
          </p:nvPr>
        </p:nvSpPr>
        <p:spPr/>
        <p:txBody>
          <a:bodyPr/>
          <a:lstStyle/>
          <a:p>
            <a:pPr marL="0" indent="0">
              <a:buNone/>
            </a:pPr>
            <a:r>
              <a:rPr lang="es-ES" b="1" dirty="0" err="1"/>
              <a:t>patchValue</a:t>
            </a:r>
            <a:r>
              <a:rPr lang="es-ES" b="1" dirty="0"/>
              <a:t>()</a:t>
            </a:r>
          </a:p>
          <a:p>
            <a:pPr marL="0" indent="0">
              <a:buNone/>
            </a:pPr>
            <a:r>
              <a:rPr lang="es-ES" dirty="0"/>
              <a:t>Se trata de un método más flexible, ya que permite actualizar una parte del formulario, sin necesidad de darle la estructura completa.</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sz="1000" dirty="0"/>
          </a:p>
          <a:p>
            <a:pPr marL="0" indent="0">
              <a:buNone/>
            </a:pPr>
            <a:r>
              <a:rPr lang="es-ES" b="1" dirty="0" err="1"/>
              <a:t>valueChanges</a:t>
            </a:r>
            <a:r>
              <a:rPr lang="es-ES" b="1" dirty="0"/>
              <a:t>()</a:t>
            </a:r>
          </a:p>
          <a:p>
            <a:pPr marL="0" indent="0">
              <a:buNone/>
            </a:pPr>
            <a:r>
              <a:rPr lang="es-ES" dirty="0"/>
              <a:t>Devuelve un observable con el último valor del control en tiempo real. Para acceder a el debemos suscribirnos (y tambien </a:t>
            </a:r>
            <a:r>
              <a:rPr lang="es-ES" dirty="0" err="1"/>
              <a:t>desuscribirnos</a:t>
            </a:r>
            <a:r>
              <a:rPr lang="es-ES" dirty="0"/>
              <a:t>).</a:t>
            </a:r>
          </a:p>
        </p:txBody>
      </p:sp>
      <p:sp>
        <p:nvSpPr>
          <p:cNvPr id="4" name="Marcador de texto 3">
            <a:extLst>
              <a:ext uri="{FF2B5EF4-FFF2-40B4-BE49-F238E27FC236}">
                <a16:creationId xmlns:a16="http://schemas.microsoft.com/office/drawing/2014/main" id="{A9AF2CDE-9907-4756-49D1-E9987018E669}"/>
              </a:ext>
            </a:extLst>
          </p:cNvPr>
          <p:cNvSpPr>
            <a:spLocks noGrp="1"/>
          </p:cNvSpPr>
          <p:nvPr>
            <p:ph type="body" sz="quarter" idx="13"/>
          </p:nvPr>
        </p:nvSpPr>
        <p:spPr/>
        <p:txBody>
          <a:bodyPr/>
          <a:lstStyle/>
          <a:p>
            <a:r>
              <a:rPr lang="es-ES" dirty="0"/>
              <a:t>Métodos de los </a:t>
            </a:r>
            <a:r>
              <a:rPr lang="es-ES" dirty="0" err="1"/>
              <a:t>Forms</a:t>
            </a:r>
            <a:r>
              <a:rPr lang="es-ES" dirty="0"/>
              <a:t> más usados</a:t>
            </a:r>
          </a:p>
        </p:txBody>
      </p:sp>
      <p:sp>
        <p:nvSpPr>
          <p:cNvPr id="9" name="Flecha: a la derecha 8">
            <a:extLst>
              <a:ext uri="{FF2B5EF4-FFF2-40B4-BE49-F238E27FC236}">
                <a16:creationId xmlns:a16="http://schemas.microsoft.com/office/drawing/2014/main" id="{EDF44867-E3BE-6150-0B78-F8337ABCFE31}"/>
              </a:ext>
            </a:extLst>
          </p:cNvPr>
          <p:cNvSpPr/>
          <p:nvPr/>
        </p:nvSpPr>
        <p:spPr>
          <a:xfrm>
            <a:off x="4146363" y="3256767"/>
            <a:ext cx="620038" cy="3444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872769D5-D4FE-262F-9E65-1D444D862093}"/>
              </a:ext>
            </a:extLst>
          </p:cNvPr>
          <p:cNvPicPr>
            <a:picLocks noChangeAspect="1"/>
          </p:cNvPicPr>
          <p:nvPr/>
        </p:nvPicPr>
        <p:blipFill>
          <a:blip r:embed="rId2"/>
          <a:stretch>
            <a:fillRect/>
          </a:stretch>
        </p:blipFill>
        <p:spPr>
          <a:xfrm>
            <a:off x="952204" y="2760311"/>
            <a:ext cx="2968443" cy="1309788"/>
          </a:xfrm>
          <a:prstGeom prst="rect">
            <a:avLst/>
          </a:prstGeom>
        </p:spPr>
      </p:pic>
      <p:pic>
        <p:nvPicPr>
          <p:cNvPr id="11" name="Imagen 10">
            <a:extLst>
              <a:ext uri="{FF2B5EF4-FFF2-40B4-BE49-F238E27FC236}">
                <a16:creationId xmlns:a16="http://schemas.microsoft.com/office/drawing/2014/main" id="{1A4A2278-D4AD-3C4C-6B06-5E9800ED7B9F}"/>
              </a:ext>
            </a:extLst>
          </p:cNvPr>
          <p:cNvPicPr>
            <a:picLocks noChangeAspect="1"/>
          </p:cNvPicPr>
          <p:nvPr/>
        </p:nvPicPr>
        <p:blipFill>
          <a:blip r:embed="rId3"/>
          <a:stretch>
            <a:fillRect/>
          </a:stretch>
        </p:blipFill>
        <p:spPr>
          <a:xfrm>
            <a:off x="4937140" y="2828841"/>
            <a:ext cx="3334215" cy="1200318"/>
          </a:xfrm>
          <a:prstGeom prst="rect">
            <a:avLst/>
          </a:prstGeom>
        </p:spPr>
      </p:pic>
      <p:pic>
        <p:nvPicPr>
          <p:cNvPr id="6" name="Imagen 5">
            <a:extLst>
              <a:ext uri="{FF2B5EF4-FFF2-40B4-BE49-F238E27FC236}">
                <a16:creationId xmlns:a16="http://schemas.microsoft.com/office/drawing/2014/main" id="{73EB3F4E-E75B-B8CA-0EC0-63F759500A1F}"/>
              </a:ext>
            </a:extLst>
          </p:cNvPr>
          <p:cNvPicPr>
            <a:picLocks noChangeAspect="1"/>
          </p:cNvPicPr>
          <p:nvPr/>
        </p:nvPicPr>
        <p:blipFill>
          <a:blip r:embed="rId4"/>
          <a:stretch>
            <a:fillRect/>
          </a:stretch>
        </p:blipFill>
        <p:spPr>
          <a:xfrm>
            <a:off x="3757808" y="5580304"/>
            <a:ext cx="4559473" cy="1175269"/>
          </a:xfrm>
          <a:prstGeom prst="rect">
            <a:avLst/>
          </a:prstGeom>
        </p:spPr>
      </p:pic>
    </p:spTree>
    <p:extLst>
      <p:ext uri="{BB962C8B-B14F-4D97-AF65-F5344CB8AC3E}">
        <p14:creationId xmlns:p14="http://schemas.microsoft.com/office/powerpoint/2010/main" val="1375522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E0B6E-CF0F-4CAB-D2E6-DF80402FE8B5}"/>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EF2872FE-834C-78A5-FF3C-4EE38C8F38DA}"/>
              </a:ext>
            </a:extLst>
          </p:cNvPr>
          <p:cNvSpPr>
            <a:spLocks noGrp="1"/>
          </p:cNvSpPr>
          <p:nvPr>
            <p:ph idx="1"/>
          </p:nvPr>
        </p:nvSpPr>
        <p:spPr>
          <a:xfrm>
            <a:off x="838199" y="1609523"/>
            <a:ext cx="10673219" cy="4567447"/>
          </a:xfrm>
        </p:spPr>
        <p:txBody>
          <a:bodyPr/>
          <a:lstStyle/>
          <a:p>
            <a:r>
              <a:rPr lang="es-ES" sz="1600" b="1" dirty="0"/>
              <a:t>reset() </a:t>
            </a:r>
            <a:r>
              <a:rPr lang="es-ES" sz="1600" dirty="0"/>
              <a:t>resetea el form control </a:t>
            </a:r>
            <a:r>
              <a:rPr lang="es-ES" sz="1600" dirty="0" err="1"/>
              <a:t>marcandolo</a:t>
            </a:r>
            <a:r>
              <a:rPr lang="es-ES" sz="1600" dirty="0"/>
              <a:t> como </a:t>
            </a:r>
            <a:r>
              <a:rPr lang="es-ES" sz="1600" dirty="0" err="1"/>
              <a:t>pristine</a:t>
            </a:r>
            <a:r>
              <a:rPr lang="es-ES" sz="1600" dirty="0"/>
              <a:t> y </a:t>
            </a:r>
            <a:r>
              <a:rPr lang="es-ES" sz="1600" dirty="0" err="1"/>
              <a:t>untouched</a:t>
            </a:r>
            <a:r>
              <a:rPr lang="es-ES" sz="1600" dirty="0"/>
              <a:t> y </a:t>
            </a:r>
            <a:r>
              <a:rPr lang="es-ES" sz="1600" dirty="0" err="1"/>
              <a:t>setteando</a:t>
            </a:r>
            <a:r>
              <a:rPr lang="es-ES" sz="1600" dirty="0"/>
              <a:t> los valores a null.</a:t>
            </a:r>
          </a:p>
          <a:p>
            <a:pPr marL="0" indent="0">
              <a:buNone/>
            </a:pPr>
            <a:endParaRPr lang="es-ES" sz="1600" dirty="0"/>
          </a:p>
          <a:p>
            <a:r>
              <a:rPr lang="es-ES" sz="1600" b="1" dirty="0" err="1"/>
              <a:t>disable</a:t>
            </a:r>
            <a:r>
              <a:rPr lang="es-ES" sz="1600" b="1" dirty="0"/>
              <a:t>() </a:t>
            </a:r>
            <a:r>
              <a:rPr lang="es-ES" sz="1600" dirty="0"/>
              <a:t>Deshabilita el control. Pero hay que tener precaución ya que significa que este control esta exento de validaciones y excluido en el valor agregado del padre. Para acceder al valor de un control disabled debemos usar el metodo </a:t>
            </a:r>
            <a:r>
              <a:rPr lang="es-ES" sz="1600" dirty="0" err="1"/>
              <a:t>getRawValue</a:t>
            </a:r>
            <a:r>
              <a:rPr lang="es-ES" sz="1600" dirty="0"/>
              <a:t>()</a:t>
            </a:r>
          </a:p>
          <a:p>
            <a:pPr marL="0" indent="0">
              <a:buNone/>
            </a:pPr>
            <a:endParaRPr lang="es-ES" sz="1600" dirty="0"/>
          </a:p>
          <a:p>
            <a:r>
              <a:rPr lang="es-ES" sz="1600" b="1" dirty="0" err="1"/>
              <a:t>enable</a:t>
            </a:r>
            <a:r>
              <a:rPr lang="es-ES" sz="1600" b="1" dirty="0"/>
              <a:t>() </a:t>
            </a:r>
            <a:r>
              <a:rPr lang="es-ES" sz="1600" dirty="0"/>
              <a:t>habilita el control.</a:t>
            </a:r>
          </a:p>
          <a:p>
            <a:pPr marL="0" indent="0">
              <a:buNone/>
            </a:pPr>
            <a:endParaRPr lang="es-ES" sz="1600" dirty="0"/>
          </a:p>
          <a:p>
            <a:r>
              <a:rPr lang="es-ES" sz="1600" b="1" dirty="0" err="1"/>
              <a:t>markAllAsTouched</a:t>
            </a:r>
            <a:r>
              <a:rPr lang="es-ES" sz="1600" b="1" dirty="0"/>
              <a:t>() </a:t>
            </a:r>
            <a:r>
              <a:rPr lang="es-ES" sz="1600" dirty="0"/>
              <a:t>marca el control y todos sus descendientes como </a:t>
            </a:r>
            <a:r>
              <a:rPr lang="es-ES" sz="1600" dirty="0" err="1"/>
              <a:t>touched</a:t>
            </a:r>
            <a:r>
              <a:rPr lang="es-ES" sz="1600" dirty="0"/>
              <a:t>. </a:t>
            </a:r>
          </a:p>
          <a:p>
            <a:pPr marL="0" indent="0">
              <a:buNone/>
            </a:pPr>
            <a:endParaRPr lang="es-ES" sz="1600" dirty="0"/>
          </a:p>
          <a:p>
            <a:r>
              <a:rPr lang="es-ES" sz="1600" b="1" dirty="0" err="1"/>
              <a:t>markAsTouched</a:t>
            </a:r>
            <a:r>
              <a:rPr lang="es-ES" sz="1600" b="1" dirty="0"/>
              <a:t>() / </a:t>
            </a:r>
            <a:r>
              <a:rPr lang="es-ES" sz="1600" b="1" dirty="0" err="1"/>
              <a:t>markAsUntouched</a:t>
            </a:r>
            <a:r>
              <a:rPr lang="es-ES" sz="1600" b="1" dirty="0"/>
              <a:t>() </a:t>
            </a:r>
            <a:r>
              <a:rPr lang="es-ES" sz="1600" dirty="0"/>
              <a:t>marca el control como </a:t>
            </a:r>
            <a:r>
              <a:rPr lang="es-ES" sz="1600" dirty="0" err="1"/>
              <a:t>touched</a:t>
            </a:r>
            <a:r>
              <a:rPr lang="es-ES" sz="1600" dirty="0"/>
              <a:t> / </a:t>
            </a:r>
            <a:r>
              <a:rPr lang="es-ES" sz="1600" dirty="0" err="1"/>
              <a:t>untouched</a:t>
            </a:r>
            <a:r>
              <a:rPr lang="es-ES" sz="1600" dirty="0"/>
              <a:t>, a través del evento </a:t>
            </a:r>
            <a:r>
              <a:rPr lang="es-ES" sz="1600" dirty="0" err="1"/>
              <a:t>Blur</a:t>
            </a:r>
            <a:r>
              <a:rPr lang="es-ES" sz="1600" dirty="0"/>
              <a:t>/Focus.</a:t>
            </a:r>
          </a:p>
          <a:p>
            <a:endParaRPr lang="es-ES" sz="1600" b="1" dirty="0"/>
          </a:p>
          <a:p>
            <a:r>
              <a:rPr lang="es-ES" sz="1600" b="1" dirty="0" err="1"/>
              <a:t>markAsDirty</a:t>
            </a:r>
            <a:r>
              <a:rPr lang="es-ES" sz="1600" b="1" dirty="0"/>
              <a:t>() </a:t>
            </a:r>
            <a:r>
              <a:rPr lang="es-ES" sz="1600" dirty="0"/>
              <a:t>marca el control como </a:t>
            </a:r>
            <a:r>
              <a:rPr lang="es-ES" sz="1600" dirty="0" err="1"/>
              <a:t>dirty</a:t>
            </a:r>
            <a:r>
              <a:rPr lang="es-ES" sz="1600" dirty="0"/>
              <a:t>, y lo desmarca como </a:t>
            </a:r>
            <a:r>
              <a:rPr lang="es-ES" sz="1600" dirty="0" err="1"/>
              <a:t>pristine</a:t>
            </a:r>
            <a:r>
              <a:rPr lang="es-ES" sz="1600" b="1" dirty="0"/>
              <a:t>.</a:t>
            </a:r>
            <a:r>
              <a:rPr lang="es-ES" sz="1600" dirty="0"/>
              <a:t> Un control se vuelve </a:t>
            </a:r>
            <a:r>
              <a:rPr lang="es-ES" sz="1600" dirty="0" err="1"/>
              <a:t>Dirty</a:t>
            </a:r>
            <a:r>
              <a:rPr lang="es-ES" sz="1600" dirty="0"/>
              <a:t> cuando es cambiado a través de la UI.</a:t>
            </a:r>
            <a:endParaRPr lang="es-ES" sz="1600" b="1" dirty="0"/>
          </a:p>
          <a:p>
            <a:endParaRPr lang="es-ES" sz="1600" b="1" dirty="0"/>
          </a:p>
          <a:p>
            <a:r>
              <a:rPr lang="es-ES" sz="1600" b="1" dirty="0" err="1"/>
              <a:t>markAsPristine</a:t>
            </a:r>
            <a:r>
              <a:rPr lang="es-ES" sz="1600" b="1" dirty="0"/>
              <a:t>() </a:t>
            </a:r>
            <a:r>
              <a:rPr lang="es-ES" sz="1600" dirty="0"/>
              <a:t>marca el control como </a:t>
            </a:r>
            <a:r>
              <a:rPr lang="es-ES" sz="1600" dirty="0" err="1"/>
              <a:t>pristine</a:t>
            </a:r>
            <a:r>
              <a:rPr lang="es-ES" sz="1600" dirty="0"/>
              <a:t>, y lo desmarca como </a:t>
            </a:r>
            <a:r>
              <a:rPr lang="es-ES" sz="1600" dirty="0" err="1"/>
              <a:t>dirty</a:t>
            </a:r>
            <a:r>
              <a:rPr lang="es-ES" sz="1600" b="1" dirty="0"/>
              <a:t>.</a:t>
            </a:r>
          </a:p>
          <a:p>
            <a:pPr marL="0" indent="0">
              <a:buNone/>
            </a:pPr>
            <a:endParaRPr lang="es-ES" b="1" dirty="0"/>
          </a:p>
          <a:p>
            <a:pPr marL="0" indent="0">
              <a:buNone/>
            </a:pPr>
            <a:endParaRPr lang="es-ES" b="0" dirty="0">
              <a:solidFill>
                <a:srgbClr val="D4D4D4"/>
              </a:solidFill>
              <a:effectLst/>
              <a:latin typeface="Consolas" panose="020B0609020204030204" pitchFamily="49" charset="0"/>
            </a:endParaRPr>
          </a:p>
          <a:p>
            <a:pPr marL="0" indent="0">
              <a:buNone/>
            </a:pPr>
            <a:endParaRPr lang="es-ES" dirty="0"/>
          </a:p>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A9AF2CDE-9907-4756-49D1-E9987018E669}"/>
              </a:ext>
            </a:extLst>
          </p:cNvPr>
          <p:cNvSpPr>
            <a:spLocks noGrp="1"/>
          </p:cNvSpPr>
          <p:nvPr>
            <p:ph type="body" sz="quarter" idx="13"/>
          </p:nvPr>
        </p:nvSpPr>
        <p:spPr/>
        <p:txBody>
          <a:bodyPr/>
          <a:lstStyle/>
          <a:p>
            <a:r>
              <a:rPr lang="es-ES" dirty="0"/>
              <a:t>Métodos de los reactive </a:t>
            </a:r>
            <a:r>
              <a:rPr lang="es-ES" dirty="0" err="1"/>
              <a:t>forms</a:t>
            </a:r>
            <a:endParaRPr lang="es-ES" dirty="0"/>
          </a:p>
        </p:txBody>
      </p:sp>
    </p:spTree>
    <p:extLst>
      <p:ext uri="{BB962C8B-B14F-4D97-AF65-F5344CB8AC3E}">
        <p14:creationId xmlns:p14="http://schemas.microsoft.com/office/powerpoint/2010/main" val="23172004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E0B6E-CF0F-4CAB-D2E6-DF80402FE8B5}"/>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EF2872FE-834C-78A5-FF3C-4EE38C8F38DA}"/>
              </a:ext>
            </a:extLst>
          </p:cNvPr>
          <p:cNvSpPr>
            <a:spLocks noGrp="1"/>
          </p:cNvSpPr>
          <p:nvPr>
            <p:ph idx="1"/>
          </p:nvPr>
        </p:nvSpPr>
        <p:spPr>
          <a:xfrm>
            <a:off x="838200" y="1609523"/>
            <a:ext cx="11074052" cy="4567447"/>
          </a:xfrm>
        </p:spPr>
        <p:txBody>
          <a:bodyPr/>
          <a:lstStyle/>
          <a:p>
            <a:pPr marL="0" indent="0">
              <a:buNone/>
            </a:pPr>
            <a:r>
              <a:rPr lang="es-ES" b="1" dirty="0" err="1"/>
              <a:t>setValidators</a:t>
            </a:r>
            <a:r>
              <a:rPr lang="es-ES" b="1" dirty="0"/>
              <a:t>() / </a:t>
            </a:r>
            <a:r>
              <a:rPr lang="es-ES" b="1" dirty="0" err="1"/>
              <a:t>setAsyncValidators</a:t>
            </a:r>
            <a:r>
              <a:rPr lang="es-ES" b="1" dirty="0"/>
              <a:t>(): </a:t>
            </a:r>
            <a:r>
              <a:rPr lang="es-ES" dirty="0"/>
              <a:t>asigna validadores a un control. Llamar a este método </a:t>
            </a:r>
            <a:r>
              <a:rPr lang="es-ES" b="1" dirty="0">
                <a:solidFill>
                  <a:srgbClr val="FF0000"/>
                </a:solidFill>
              </a:rPr>
              <a:t>sobrescribe</a:t>
            </a:r>
            <a:r>
              <a:rPr lang="es-ES" dirty="0"/>
              <a:t> todos los validadores previos.</a:t>
            </a:r>
          </a:p>
          <a:p>
            <a:pPr marL="0" indent="0">
              <a:buNone/>
            </a:pPr>
            <a:r>
              <a:rPr lang="es-ES" b="1" dirty="0" err="1"/>
              <a:t>addValidators</a:t>
            </a:r>
            <a:r>
              <a:rPr lang="es-ES" b="1" dirty="0"/>
              <a:t>() / </a:t>
            </a:r>
            <a:r>
              <a:rPr lang="es-ES" b="1" dirty="0" err="1"/>
              <a:t>addAsyncValidators</a:t>
            </a:r>
            <a:r>
              <a:rPr lang="es-ES" b="1" dirty="0"/>
              <a:t>(): </a:t>
            </a:r>
            <a:r>
              <a:rPr lang="es-ES" dirty="0"/>
              <a:t>desde la versión 12 de angular existe este método que es mucho mas adecuado cuando queremos añadir validadores en </a:t>
            </a:r>
            <a:r>
              <a:rPr lang="es-ES" dirty="0" err="1"/>
              <a:t>runtime</a:t>
            </a:r>
            <a:r>
              <a:rPr lang="es-ES" dirty="0"/>
              <a:t> ya que </a:t>
            </a:r>
            <a:r>
              <a:rPr lang="es-ES" dirty="0">
                <a:solidFill>
                  <a:srgbClr val="FF0000"/>
                </a:solidFill>
              </a:rPr>
              <a:t>NO</a:t>
            </a:r>
            <a:r>
              <a:rPr lang="es-ES" dirty="0"/>
              <a:t> </a:t>
            </a:r>
            <a:r>
              <a:rPr lang="es-ES" dirty="0">
                <a:solidFill>
                  <a:srgbClr val="FF0000"/>
                </a:solidFill>
              </a:rPr>
              <a:t>elimina</a:t>
            </a:r>
            <a:r>
              <a:rPr lang="es-ES" dirty="0"/>
              <a:t> los validadores existentes.</a:t>
            </a:r>
          </a:p>
          <a:p>
            <a:pPr marL="0" indent="0">
              <a:buNone/>
            </a:pPr>
            <a:r>
              <a:rPr lang="es-ES" b="1" dirty="0" err="1"/>
              <a:t>clearValidators</a:t>
            </a:r>
            <a:r>
              <a:rPr lang="es-ES" b="1" dirty="0"/>
              <a:t>() / </a:t>
            </a:r>
            <a:r>
              <a:rPr lang="es-ES" b="1" dirty="0" err="1"/>
              <a:t>clearAsyncValidators</a:t>
            </a:r>
            <a:r>
              <a:rPr lang="es-ES" b="1" dirty="0"/>
              <a:t>(): </a:t>
            </a:r>
            <a:r>
              <a:rPr lang="es-ES" dirty="0"/>
              <a:t>elimina todos los validadores.</a:t>
            </a:r>
          </a:p>
          <a:p>
            <a:pPr marL="0" indent="0">
              <a:buNone/>
            </a:pPr>
            <a:r>
              <a:rPr lang="es-ES" sz="1500" dirty="0"/>
              <a:t>*Es importante que tras llamar estos metodos tambien usemos el metodo </a:t>
            </a:r>
            <a:r>
              <a:rPr lang="es-ES" sz="1500" b="1" dirty="0" err="1"/>
              <a:t>updateValueAndValidity</a:t>
            </a:r>
            <a:r>
              <a:rPr lang="es-ES" sz="1500" b="1" dirty="0"/>
              <a:t>()</a:t>
            </a:r>
            <a:r>
              <a:rPr lang="es-ES" sz="1500" dirty="0"/>
              <a:t> para que la nueva validacion tenga efecto.</a:t>
            </a:r>
          </a:p>
          <a:p>
            <a:pPr marL="0" indent="0">
              <a:buNone/>
            </a:pPr>
            <a:endParaRPr lang="es-ES" sz="1500" dirty="0"/>
          </a:p>
          <a:p>
            <a:pPr marL="0" indent="0">
              <a:buNone/>
            </a:pPr>
            <a:r>
              <a:rPr lang="es-ES" b="1" dirty="0" err="1"/>
              <a:t>setErrors</a:t>
            </a:r>
            <a:r>
              <a:rPr lang="es-ES" b="1" dirty="0"/>
              <a:t>() </a:t>
            </a:r>
            <a:r>
              <a:rPr lang="es-ES" dirty="0"/>
              <a:t>establece un error manualmente (pueden tener nombres personalizados).</a:t>
            </a:r>
          </a:p>
          <a:p>
            <a:pPr marL="0" indent="0">
              <a:buNone/>
            </a:pPr>
            <a:r>
              <a:rPr lang="es-ES" b="1" dirty="0" err="1"/>
              <a:t>getError</a:t>
            </a:r>
            <a:r>
              <a:rPr lang="es-ES" b="1" dirty="0"/>
              <a:t>(</a:t>
            </a:r>
            <a:r>
              <a:rPr lang="es-ES" b="1" dirty="0" err="1"/>
              <a:t>errorName</a:t>
            </a:r>
            <a:r>
              <a:rPr lang="es-ES" b="1" dirty="0"/>
              <a:t>) </a:t>
            </a:r>
            <a:r>
              <a:rPr lang="es-ES" dirty="0"/>
              <a:t>devuelve el valor de un error determinado.</a:t>
            </a:r>
          </a:p>
          <a:p>
            <a:pPr marL="0" indent="0">
              <a:buNone/>
            </a:pPr>
            <a:r>
              <a:rPr lang="es-ES" b="1" dirty="0" err="1"/>
              <a:t>hasError</a:t>
            </a:r>
            <a:r>
              <a:rPr lang="es-ES" b="1" dirty="0"/>
              <a:t>(</a:t>
            </a:r>
            <a:r>
              <a:rPr lang="es-ES" b="1" dirty="0" err="1"/>
              <a:t>errorName</a:t>
            </a:r>
            <a:r>
              <a:rPr lang="es-ES" b="1" dirty="0"/>
              <a:t>)</a:t>
            </a:r>
            <a:r>
              <a:rPr lang="es-ES" dirty="0"/>
              <a:t> devuelve un booleano si la existencia o no del error especificado.</a:t>
            </a:r>
          </a:p>
          <a:p>
            <a:pPr marL="0" indent="0">
              <a:buNone/>
            </a:pPr>
            <a:endParaRPr lang="es-ES" b="1" dirty="0"/>
          </a:p>
          <a:p>
            <a:pPr marL="0" indent="0">
              <a:buNone/>
            </a:pPr>
            <a:endParaRPr lang="es-ES" b="1" dirty="0"/>
          </a:p>
          <a:p>
            <a:pPr marL="0" indent="0">
              <a:buNone/>
            </a:pPr>
            <a:endParaRPr lang="es-ES" dirty="0"/>
          </a:p>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A9AF2CDE-9907-4756-49D1-E9987018E669}"/>
              </a:ext>
            </a:extLst>
          </p:cNvPr>
          <p:cNvSpPr>
            <a:spLocks noGrp="1"/>
          </p:cNvSpPr>
          <p:nvPr>
            <p:ph type="body" sz="quarter" idx="13"/>
          </p:nvPr>
        </p:nvSpPr>
        <p:spPr/>
        <p:txBody>
          <a:bodyPr/>
          <a:lstStyle/>
          <a:p>
            <a:r>
              <a:rPr lang="es-ES" dirty="0"/>
              <a:t>Métodos de los reactive </a:t>
            </a:r>
            <a:r>
              <a:rPr lang="es-ES" dirty="0" err="1"/>
              <a:t>forms</a:t>
            </a:r>
            <a:endParaRPr lang="es-ES" dirty="0"/>
          </a:p>
        </p:txBody>
      </p:sp>
      <p:pic>
        <p:nvPicPr>
          <p:cNvPr id="8" name="Imagen 7">
            <a:extLst>
              <a:ext uri="{FF2B5EF4-FFF2-40B4-BE49-F238E27FC236}">
                <a16:creationId xmlns:a16="http://schemas.microsoft.com/office/drawing/2014/main" id="{CA363088-397F-D4A2-007A-59E98D56FEFF}"/>
              </a:ext>
            </a:extLst>
          </p:cNvPr>
          <p:cNvPicPr>
            <a:picLocks noChangeAspect="1"/>
          </p:cNvPicPr>
          <p:nvPr/>
        </p:nvPicPr>
        <p:blipFill>
          <a:blip r:embed="rId2"/>
          <a:stretch>
            <a:fillRect/>
          </a:stretch>
        </p:blipFill>
        <p:spPr>
          <a:xfrm>
            <a:off x="1323756" y="5987534"/>
            <a:ext cx="3143689" cy="762106"/>
          </a:xfrm>
          <a:prstGeom prst="rect">
            <a:avLst/>
          </a:prstGeom>
        </p:spPr>
      </p:pic>
      <p:pic>
        <p:nvPicPr>
          <p:cNvPr id="12" name="Imagen 11">
            <a:extLst>
              <a:ext uri="{FF2B5EF4-FFF2-40B4-BE49-F238E27FC236}">
                <a16:creationId xmlns:a16="http://schemas.microsoft.com/office/drawing/2014/main" id="{75AD88D6-BD70-63AE-97E2-DD8396DF9859}"/>
              </a:ext>
            </a:extLst>
          </p:cNvPr>
          <p:cNvPicPr>
            <a:picLocks noChangeAspect="1"/>
          </p:cNvPicPr>
          <p:nvPr/>
        </p:nvPicPr>
        <p:blipFill>
          <a:blip r:embed="rId3"/>
          <a:stretch>
            <a:fillRect/>
          </a:stretch>
        </p:blipFill>
        <p:spPr>
          <a:xfrm>
            <a:off x="4893464" y="5963507"/>
            <a:ext cx="5210902" cy="676369"/>
          </a:xfrm>
          <a:prstGeom prst="rect">
            <a:avLst/>
          </a:prstGeom>
        </p:spPr>
      </p:pic>
    </p:spTree>
    <p:extLst>
      <p:ext uri="{BB962C8B-B14F-4D97-AF65-F5344CB8AC3E}">
        <p14:creationId xmlns:p14="http://schemas.microsoft.com/office/powerpoint/2010/main" val="8373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C61E5-27EA-147F-98A5-8D6D334F119F}"/>
              </a:ext>
            </a:extLst>
          </p:cNvPr>
          <p:cNvSpPr>
            <a:spLocks noGrp="1"/>
          </p:cNvSpPr>
          <p:nvPr>
            <p:ph type="title"/>
          </p:nvPr>
        </p:nvSpPr>
        <p:spPr/>
        <p:txBody>
          <a:bodyPr/>
          <a:lstStyle/>
          <a:p>
            <a:r>
              <a:rPr lang="es-ES" dirty="0"/>
              <a:t>FORMULARIOS REACTIVOS</a:t>
            </a:r>
          </a:p>
        </p:txBody>
      </p:sp>
      <p:sp>
        <p:nvSpPr>
          <p:cNvPr id="3" name="Marcador de contenido 2">
            <a:extLst>
              <a:ext uri="{FF2B5EF4-FFF2-40B4-BE49-F238E27FC236}">
                <a16:creationId xmlns:a16="http://schemas.microsoft.com/office/drawing/2014/main" id="{0D0305D8-5581-984D-BFF2-3024FFFA9977}"/>
              </a:ext>
            </a:extLst>
          </p:cNvPr>
          <p:cNvSpPr>
            <a:spLocks noGrp="1"/>
          </p:cNvSpPr>
          <p:nvPr>
            <p:ph idx="1"/>
          </p:nvPr>
        </p:nvSpPr>
        <p:spPr>
          <a:xfrm>
            <a:off x="838200" y="1609533"/>
            <a:ext cx="7009356" cy="4578325"/>
          </a:xfrm>
        </p:spPr>
        <p:txBody>
          <a:bodyPr/>
          <a:lstStyle/>
          <a:p>
            <a:pPr marL="0" indent="0">
              <a:buNone/>
            </a:pPr>
            <a:r>
              <a:rPr lang="es-ES" dirty="0"/>
              <a:t>Para añadir dinámicamente controles a un </a:t>
            </a:r>
            <a:r>
              <a:rPr lang="es-ES" dirty="0" err="1">
                <a:solidFill>
                  <a:srgbClr val="4EC9B0"/>
                </a:solidFill>
                <a:latin typeface="Consolas" panose="020B0609020204030204" pitchFamily="49" charset="0"/>
              </a:rPr>
              <a:t>FormArray</a:t>
            </a:r>
            <a:r>
              <a:rPr lang="es-ES" dirty="0"/>
              <a:t> debemos utilizar </a:t>
            </a:r>
            <a:r>
              <a:rPr lang="es-ES" b="1" dirty="0" err="1"/>
              <a:t>push</a:t>
            </a:r>
            <a:r>
              <a:rPr lang="es-ES" dirty="0"/>
              <a:t>() que lo añade al final del array.</a:t>
            </a:r>
          </a:p>
          <a:p>
            <a:pPr marL="0" indent="0">
              <a:buNone/>
            </a:pPr>
            <a:r>
              <a:rPr lang="es-ES" dirty="0"/>
              <a:t>Tambien tenemos el método: </a:t>
            </a:r>
            <a:r>
              <a:rPr lang="es-ES" b="1" dirty="0" err="1"/>
              <a:t>insert</a:t>
            </a:r>
            <a:r>
              <a:rPr lang="es-ES" dirty="0"/>
              <a:t>(i), que añade el control en una posición determinada.</a:t>
            </a:r>
          </a:p>
          <a:p>
            <a:pPr marL="0" indent="0">
              <a:buNone/>
            </a:pPr>
            <a:endParaRPr lang="es-ES" dirty="0"/>
          </a:p>
          <a:p>
            <a:pPr marL="0" indent="0">
              <a:buNone/>
            </a:pPr>
            <a:r>
              <a:rPr lang="es-ES" dirty="0"/>
              <a:t>Para eliminar debemos utilizar el método </a:t>
            </a:r>
            <a:r>
              <a:rPr lang="es-ES" b="1" dirty="0" err="1"/>
              <a:t>removeAt</a:t>
            </a:r>
            <a:r>
              <a:rPr lang="es-ES" b="1" dirty="0"/>
              <a:t>(i)</a:t>
            </a:r>
            <a:r>
              <a:rPr lang="es-ES" dirty="0"/>
              <a:t>.</a:t>
            </a:r>
          </a:p>
          <a:p>
            <a:pPr marL="0" indent="0">
              <a:buNone/>
            </a:pPr>
            <a:r>
              <a:rPr lang="es-ES" dirty="0"/>
              <a:t>Para obtener el </a:t>
            </a:r>
            <a:r>
              <a:rPr lang="es-ES" dirty="0" err="1">
                <a:solidFill>
                  <a:srgbClr val="4EC9B0"/>
                </a:solidFill>
                <a:latin typeface="Consolas" panose="020B0609020204030204" pitchFamily="49" charset="0"/>
              </a:rPr>
              <a:t>AbstractControl</a:t>
            </a:r>
            <a:r>
              <a:rPr lang="es-ES" dirty="0"/>
              <a:t> tenemos el método </a:t>
            </a:r>
            <a:r>
              <a:rPr lang="es-ES" b="1" dirty="0"/>
              <a:t>.at(i).</a:t>
            </a:r>
            <a:endParaRPr lang="es-ES" dirty="0"/>
          </a:p>
          <a:p>
            <a:pPr marL="0" indent="0">
              <a:buNone/>
            </a:pPr>
            <a:r>
              <a:rPr lang="es-ES" dirty="0"/>
              <a:t>Para eliminar todos los controles tenemos </a:t>
            </a:r>
            <a:r>
              <a:rPr lang="es-ES" b="1" dirty="0"/>
              <a:t>.</a:t>
            </a:r>
            <a:r>
              <a:rPr lang="es-ES" b="1" dirty="0" err="1"/>
              <a:t>clear</a:t>
            </a:r>
            <a:r>
              <a:rPr lang="es-ES" b="1" dirty="0"/>
              <a:t>()</a:t>
            </a:r>
          </a:p>
          <a:p>
            <a:pPr marL="0" indent="0">
              <a:buNone/>
            </a:pPr>
            <a:endParaRPr lang="es-ES" dirty="0"/>
          </a:p>
        </p:txBody>
      </p:sp>
      <p:sp>
        <p:nvSpPr>
          <p:cNvPr id="4" name="Marcador de texto 3">
            <a:extLst>
              <a:ext uri="{FF2B5EF4-FFF2-40B4-BE49-F238E27FC236}">
                <a16:creationId xmlns:a16="http://schemas.microsoft.com/office/drawing/2014/main" id="{7E1D3109-EA2C-F184-54E3-E3213D648680}"/>
              </a:ext>
            </a:extLst>
          </p:cNvPr>
          <p:cNvSpPr>
            <a:spLocks noGrp="1"/>
          </p:cNvSpPr>
          <p:nvPr>
            <p:ph type="body" sz="quarter" idx="13"/>
          </p:nvPr>
        </p:nvSpPr>
        <p:spPr/>
        <p:txBody>
          <a:bodyPr/>
          <a:lstStyle/>
          <a:p>
            <a:r>
              <a:rPr lang="es-ES" dirty="0"/>
              <a:t>Métodos de los Form Array más usados</a:t>
            </a:r>
          </a:p>
        </p:txBody>
      </p:sp>
      <p:pic>
        <p:nvPicPr>
          <p:cNvPr id="8" name="Imagen 7">
            <a:extLst>
              <a:ext uri="{FF2B5EF4-FFF2-40B4-BE49-F238E27FC236}">
                <a16:creationId xmlns:a16="http://schemas.microsoft.com/office/drawing/2014/main" id="{B9F3CF68-5A80-BC34-B1A9-A031DF806659}"/>
              </a:ext>
            </a:extLst>
          </p:cNvPr>
          <p:cNvPicPr>
            <a:picLocks noChangeAspect="1"/>
          </p:cNvPicPr>
          <p:nvPr/>
        </p:nvPicPr>
        <p:blipFill>
          <a:blip r:embed="rId2"/>
          <a:stretch>
            <a:fillRect/>
          </a:stretch>
        </p:blipFill>
        <p:spPr>
          <a:xfrm>
            <a:off x="7778663" y="1683474"/>
            <a:ext cx="4294340" cy="1043688"/>
          </a:xfrm>
          <a:prstGeom prst="rect">
            <a:avLst/>
          </a:prstGeom>
        </p:spPr>
      </p:pic>
      <p:pic>
        <p:nvPicPr>
          <p:cNvPr id="10" name="Imagen 9">
            <a:extLst>
              <a:ext uri="{FF2B5EF4-FFF2-40B4-BE49-F238E27FC236}">
                <a16:creationId xmlns:a16="http://schemas.microsoft.com/office/drawing/2014/main" id="{AEC72F47-F534-7892-6225-80E393BE9EC2}"/>
              </a:ext>
            </a:extLst>
          </p:cNvPr>
          <p:cNvPicPr>
            <a:picLocks noChangeAspect="1"/>
          </p:cNvPicPr>
          <p:nvPr/>
        </p:nvPicPr>
        <p:blipFill>
          <a:blip r:embed="rId3"/>
          <a:stretch>
            <a:fillRect/>
          </a:stretch>
        </p:blipFill>
        <p:spPr>
          <a:xfrm>
            <a:off x="8030850" y="3427989"/>
            <a:ext cx="3858858" cy="941412"/>
          </a:xfrm>
          <a:prstGeom prst="rect">
            <a:avLst/>
          </a:prstGeom>
        </p:spPr>
      </p:pic>
    </p:spTree>
    <p:extLst>
      <p:ext uri="{BB962C8B-B14F-4D97-AF65-F5344CB8AC3E}">
        <p14:creationId xmlns:p14="http://schemas.microsoft.com/office/powerpoint/2010/main" val="3480069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C61E5-27EA-147F-98A5-8D6D334F119F}"/>
              </a:ext>
            </a:extLst>
          </p:cNvPr>
          <p:cNvSpPr>
            <a:spLocks noGrp="1"/>
          </p:cNvSpPr>
          <p:nvPr>
            <p:ph type="title"/>
          </p:nvPr>
        </p:nvSpPr>
        <p:spPr/>
        <p:txBody>
          <a:bodyPr/>
          <a:lstStyle/>
          <a:p>
            <a:r>
              <a:rPr lang="es-ES" dirty="0"/>
              <a:t>FORMULARIOS REACTIVOS</a:t>
            </a:r>
          </a:p>
        </p:txBody>
      </p:sp>
      <p:sp>
        <p:nvSpPr>
          <p:cNvPr id="3" name="Marcador de contenido 2">
            <a:extLst>
              <a:ext uri="{FF2B5EF4-FFF2-40B4-BE49-F238E27FC236}">
                <a16:creationId xmlns:a16="http://schemas.microsoft.com/office/drawing/2014/main" id="{0D0305D8-5581-984D-BFF2-3024FFFA9977}"/>
              </a:ext>
            </a:extLst>
          </p:cNvPr>
          <p:cNvSpPr>
            <a:spLocks noGrp="1"/>
          </p:cNvSpPr>
          <p:nvPr>
            <p:ph idx="1"/>
          </p:nvPr>
        </p:nvSpPr>
        <p:spPr>
          <a:xfrm>
            <a:off x="838200" y="1609533"/>
            <a:ext cx="10497855" cy="4567447"/>
          </a:xfrm>
        </p:spPr>
        <p:txBody>
          <a:bodyPr/>
          <a:lstStyle/>
          <a:p>
            <a:pPr marL="0" indent="0">
              <a:buNone/>
            </a:pPr>
            <a:r>
              <a:rPr lang="es-ES" dirty="0"/>
              <a:t>Debemos conocer que los reactive </a:t>
            </a:r>
            <a:r>
              <a:rPr lang="es-ES" dirty="0" err="1"/>
              <a:t>forms</a:t>
            </a:r>
            <a:r>
              <a:rPr lang="es-ES" dirty="0"/>
              <a:t> nos permiten aplicar validadores personalizados, además de los propios de la api </a:t>
            </a:r>
            <a:r>
              <a:rPr lang="es-ES" dirty="0" err="1"/>
              <a:t>Validators</a:t>
            </a:r>
            <a:r>
              <a:rPr lang="es-ES" dirty="0"/>
              <a:t>. </a:t>
            </a:r>
          </a:p>
          <a:p>
            <a:pPr marL="0" indent="0">
              <a:buNone/>
            </a:pPr>
            <a:r>
              <a:rPr lang="es-ES" dirty="0"/>
              <a:t>Existen dos tipos:</a:t>
            </a:r>
          </a:p>
          <a:p>
            <a:pPr marL="0" indent="0">
              <a:buNone/>
            </a:pPr>
            <a:r>
              <a:rPr lang="es-ES" dirty="0"/>
              <a:t>1º Field </a:t>
            </a:r>
            <a:r>
              <a:rPr lang="es-ES" dirty="0" err="1"/>
              <a:t>validators</a:t>
            </a:r>
            <a:r>
              <a:rPr lang="es-ES" dirty="0"/>
              <a:t> (a un input concreto).</a:t>
            </a:r>
          </a:p>
          <a:p>
            <a:pPr marL="0" indent="0">
              <a:buNone/>
            </a:pPr>
            <a:r>
              <a:rPr lang="es-ES" dirty="0"/>
              <a:t>2º Cross </a:t>
            </a:r>
            <a:r>
              <a:rPr lang="es-ES" dirty="0" err="1"/>
              <a:t>field</a:t>
            </a:r>
            <a:r>
              <a:rPr lang="es-ES" dirty="0"/>
              <a:t> </a:t>
            </a:r>
            <a:r>
              <a:rPr lang="es-ES" dirty="0" err="1"/>
              <a:t>validators</a:t>
            </a:r>
            <a:r>
              <a:rPr lang="es-ES" dirty="0"/>
              <a:t> (al formulario completo).</a:t>
            </a:r>
          </a:p>
          <a:p>
            <a:pPr marL="0" indent="0">
              <a:buNone/>
            </a:pPr>
            <a:endParaRPr lang="es-ES" dirty="0"/>
          </a:p>
          <a:p>
            <a:pPr marL="0" indent="0">
              <a:buNone/>
            </a:pPr>
            <a:r>
              <a:rPr lang="es-ES" dirty="0"/>
              <a:t>Éstas funcionen tienen una estructura especial, y pueden recibir parámetros.</a:t>
            </a:r>
          </a:p>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7E1D3109-EA2C-F184-54E3-E3213D648680}"/>
              </a:ext>
            </a:extLst>
          </p:cNvPr>
          <p:cNvSpPr>
            <a:spLocks noGrp="1"/>
          </p:cNvSpPr>
          <p:nvPr>
            <p:ph type="body" sz="quarter" idx="13"/>
          </p:nvPr>
        </p:nvSpPr>
        <p:spPr/>
        <p:txBody>
          <a:bodyPr/>
          <a:lstStyle/>
          <a:p>
            <a:r>
              <a:rPr lang="es-ES" dirty="0" err="1"/>
              <a:t>Custom</a:t>
            </a:r>
            <a:r>
              <a:rPr lang="es-ES" dirty="0"/>
              <a:t> </a:t>
            </a:r>
            <a:r>
              <a:rPr lang="es-ES" dirty="0" err="1"/>
              <a:t>validators</a:t>
            </a:r>
            <a:endParaRPr lang="es-ES" dirty="0"/>
          </a:p>
        </p:txBody>
      </p:sp>
      <p:pic>
        <p:nvPicPr>
          <p:cNvPr id="12" name="Imagen 11">
            <a:extLst>
              <a:ext uri="{FF2B5EF4-FFF2-40B4-BE49-F238E27FC236}">
                <a16:creationId xmlns:a16="http://schemas.microsoft.com/office/drawing/2014/main" id="{4C3A54EA-EC43-5A46-3758-46FDA4332DAA}"/>
              </a:ext>
            </a:extLst>
          </p:cNvPr>
          <p:cNvPicPr>
            <a:picLocks noChangeAspect="1"/>
          </p:cNvPicPr>
          <p:nvPr/>
        </p:nvPicPr>
        <p:blipFill>
          <a:blip r:embed="rId3"/>
          <a:stretch>
            <a:fillRect/>
          </a:stretch>
        </p:blipFill>
        <p:spPr>
          <a:xfrm>
            <a:off x="6464453" y="4366437"/>
            <a:ext cx="4289581" cy="1764058"/>
          </a:xfrm>
          <a:prstGeom prst="rect">
            <a:avLst/>
          </a:prstGeom>
        </p:spPr>
      </p:pic>
      <p:pic>
        <p:nvPicPr>
          <p:cNvPr id="14" name="Imagen 13">
            <a:extLst>
              <a:ext uri="{FF2B5EF4-FFF2-40B4-BE49-F238E27FC236}">
                <a16:creationId xmlns:a16="http://schemas.microsoft.com/office/drawing/2014/main" id="{F41E9257-F70A-CDB3-3DD7-DE85E8B5B5B3}"/>
              </a:ext>
            </a:extLst>
          </p:cNvPr>
          <p:cNvPicPr>
            <a:picLocks noChangeAspect="1"/>
          </p:cNvPicPr>
          <p:nvPr/>
        </p:nvPicPr>
        <p:blipFill>
          <a:blip r:embed="rId4"/>
          <a:stretch>
            <a:fillRect/>
          </a:stretch>
        </p:blipFill>
        <p:spPr>
          <a:xfrm>
            <a:off x="955714" y="4366438"/>
            <a:ext cx="5286952" cy="1764057"/>
          </a:xfrm>
          <a:prstGeom prst="rect">
            <a:avLst/>
          </a:prstGeom>
        </p:spPr>
      </p:pic>
    </p:spTree>
    <p:extLst>
      <p:ext uri="{BB962C8B-B14F-4D97-AF65-F5344CB8AC3E}">
        <p14:creationId xmlns:p14="http://schemas.microsoft.com/office/powerpoint/2010/main" val="49599839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C61E5-27EA-147F-98A5-8D6D334F119F}"/>
              </a:ext>
            </a:extLst>
          </p:cNvPr>
          <p:cNvSpPr>
            <a:spLocks noGrp="1"/>
          </p:cNvSpPr>
          <p:nvPr>
            <p:ph type="title"/>
          </p:nvPr>
        </p:nvSpPr>
        <p:spPr/>
        <p:txBody>
          <a:bodyPr/>
          <a:lstStyle/>
          <a:p>
            <a:r>
              <a:rPr lang="es-ES" dirty="0"/>
              <a:t>FORMULARIOS REACTIVOS</a:t>
            </a:r>
          </a:p>
        </p:txBody>
      </p:sp>
      <p:sp>
        <p:nvSpPr>
          <p:cNvPr id="3" name="Marcador de contenido 2">
            <a:extLst>
              <a:ext uri="{FF2B5EF4-FFF2-40B4-BE49-F238E27FC236}">
                <a16:creationId xmlns:a16="http://schemas.microsoft.com/office/drawing/2014/main" id="{0D0305D8-5581-984D-BFF2-3024FFFA9977}"/>
              </a:ext>
            </a:extLst>
          </p:cNvPr>
          <p:cNvSpPr>
            <a:spLocks noGrp="1"/>
          </p:cNvSpPr>
          <p:nvPr>
            <p:ph idx="1"/>
          </p:nvPr>
        </p:nvSpPr>
        <p:spPr>
          <a:xfrm>
            <a:off x="838200" y="1609533"/>
            <a:ext cx="10497855" cy="4883324"/>
          </a:xfrm>
        </p:spPr>
        <p:txBody>
          <a:bodyPr/>
          <a:lstStyle/>
          <a:p>
            <a:pPr marL="0" indent="0">
              <a:buNone/>
            </a:pPr>
            <a:r>
              <a:rPr lang="es-ES" dirty="0"/>
              <a:t>Las </a:t>
            </a:r>
            <a:r>
              <a:rPr lang="es-ES" dirty="0" err="1"/>
              <a:t>cross</a:t>
            </a:r>
            <a:r>
              <a:rPr lang="es-ES" dirty="0"/>
              <a:t> </a:t>
            </a:r>
            <a:r>
              <a:rPr lang="es-ES" dirty="0" err="1"/>
              <a:t>field</a:t>
            </a:r>
            <a:r>
              <a:rPr lang="es-ES" dirty="0"/>
              <a:t> </a:t>
            </a:r>
            <a:r>
              <a:rPr lang="es-ES" dirty="0" err="1"/>
              <a:t>validations</a:t>
            </a:r>
            <a:r>
              <a:rPr lang="es-ES" dirty="0"/>
              <a:t> se crean igual que las anteriores pero el lugar donde se aplican es distinto:</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r>
              <a:rPr lang="es-ES" dirty="0"/>
              <a:t>En este caso hemos aplicado validador más simple por lo que su estructura es distinta al validador anterior, y no necesitamos pasarle parámetros. Al utilizarlo en el </a:t>
            </a:r>
            <a:r>
              <a:rPr lang="es-ES" dirty="0" err="1">
                <a:solidFill>
                  <a:srgbClr val="4EC9B0"/>
                </a:solidFill>
                <a:latin typeface="Consolas" panose="020B0609020204030204" pitchFamily="49" charset="0"/>
              </a:rPr>
              <a:t>FromGroup</a:t>
            </a:r>
            <a:r>
              <a:rPr lang="es-ES" dirty="0"/>
              <a:t> solo es necesario pasarle el nombre. Pero igualmente podríamos utilizar el validador anterior.</a:t>
            </a:r>
          </a:p>
          <a:p>
            <a:pPr marL="0" indent="0">
              <a:buNone/>
            </a:pPr>
            <a:r>
              <a:rPr lang="es-ES" dirty="0"/>
              <a:t>La gran diferencia es que para llamar a un validador u otro debemos utilizar los paréntesis.</a:t>
            </a:r>
          </a:p>
        </p:txBody>
      </p:sp>
      <p:sp>
        <p:nvSpPr>
          <p:cNvPr id="4" name="Marcador de texto 3">
            <a:extLst>
              <a:ext uri="{FF2B5EF4-FFF2-40B4-BE49-F238E27FC236}">
                <a16:creationId xmlns:a16="http://schemas.microsoft.com/office/drawing/2014/main" id="{7E1D3109-EA2C-F184-54E3-E3213D648680}"/>
              </a:ext>
            </a:extLst>
          </p:cNvPr>
          <p:cNvSpPr>
            <a:spLocks noGrp="1"/>
          </p:cNvSpPr>
          <p:nvPr>
            <p:ph type="body" sz="quarter" idx="13"/>
          </p:nvPr>
        </p:nvSpPr>
        <p:spPr/>
        <p:txBody>
          <a:bodyPr/>
          <a:lstStyle/>
          <a:p>
            <a:r>
              <a:rPr lang="es-ES" dirty="0" err="1"/>
              <a:t>Custom</a:t>
            </a:r>
            <a:r>
              <a:rPr lang="es-ES" dirty="0"/>
              <a:t> </a:t>
            </a:r>
            <a:r>
              <a:rPr lang="es-ES" dirty="0" err="1"/>
              <a:t>validators</a:t>
            </a:r>
            <a:endParaRPr lang="es-ES" dirty="0"/>
          </a:p>
        </p:txBody>
      </p:sp>
      <p:pic>
        <p:nvPicPr>
          <p:cNvPr id="16" name="Imagen 15">
            <a:extLst>
              <a:ext uri="{FF2B5EF4-FFF2-40B4-BE49-F238E27FC236}">
                <a16:creationId xmlns:a16="http://schemas.microsoft.com/office/drawing/2014/main" id="{B26E0546-333E-2D23-5C62-D2378CE19A27}"/>
              </a:ext>
            </a:extLst>
          </p:cNvPr>
          <p:cNvPicPr>
            <a:picLocks noChangeAspect="1"/>
          </p:cNvPicPr>
          <p:nvPr/>
        </p:nvPicPr>
        <p:blipFill>
          <a:blip r:embed="rId2"/>
          <a:stretch>
            <a:fillRect/>
          </a:stretch>
        </p:blipFill>
        <p:spPr>
          <a:xfrm>
            <a:off x="855945" y="2403875"/>
            <a:ext cx="3990246" cy="1678270"/>
          </a:xfrm>
          <a:prstGeom prst="rect">
            <a:avLst/>
          </a:prstGeom>
        </p:spPr>
      </p:pic>
      <p:pic>
        <p:nvPicPr>
          <p:cNvPr id="18" name="Imagen 17">
            <a:extLst>
              <a:ext uri="{FF2B5EF4-FFF2-40B4-BE49-F238E27FC236}">
                <a16:creationId xmlns:a16="http://schemas.microsoft.com/office/drawing/2014/main" id="{17421F9A-872B-0597-1F84-70E4912E8AC6}"/>
              </a:ext>
            </a:extLst>
          </p:cNvPr>
          <p:cNvPicPr>
            <a:picLocks noChangeAspect="1"/>
          </p:cNvPicPr>
          <p:nvPr/>
        </p:nvPicPr>
        <p:blipFill>
          <a:blip r:embed="rId3"/>
          <a:stretch>
            <a:fillRect/>
          </a:stretch>
        </p:blipFill>
        <p:spPr>
          <a:xfrm>
            <a:off x="5296590" y="2243906"/>
            <a:ext cx="5458587" cy="2196229"/>
          </a:xfrm>
          <a:prstGeom prst="rect">
            <a:avLst/>
          </a:prstGeom>
        </p:spPr>
      </p:pic>
    </p:spTree>
    <p:extLst>
      <p:ext uri="{BB962C8B-B14F-4D97-AF65-F5344CB8AC3E}">
        <p14:creationId xmlns:p14="http://schemas.microsoft.com/office/powerpoint/2010/main" val="2156376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C61E5-27EA-147F-98A5-8D6D334F119F}"/>
              </a:ext>
            </a:extLst>
          </p:cNvPr>
          <p:cNvSpPr>
            <a:spLocks noGrp="1"/>
          </p:cNvSpPr>
          <p:nvPr>
            <p:ph type="title"/>
          </p:nvPr>
        </p:nvSpPr>
        <p:spPr/>
        <p:txBody>
          <a:bodyPr/>
          <a:lstStyle/>
          <a:p>
            <a:r>
              <a:rPr lang="es-ES" dirty="0"/>
              <a:t>FORMULARIOS REACTIVOS</a:t>
            </a:r>
          </a:p>
        </p:txBody>
      </p:sp>
      <p:sp>
        <p:nvSpPr>
          <p:cNvPr id="3" name="Marcador de contenido 2">
            <a:extLst>
              <a:ext uri="{FF2B5EF4-FFF2-40B4-BE49-F238E27FC236}">
                <a16:creationId xmlns:a16="http://schemas.microsoft.com/office/drawing/2014/main" id="{0D0305D8-5581-984D-BFF2-3024FFFA9977}"/>
              </a:ext>
            </a:extLst>
          </p:cNvPr>
          <p:cNvSpPr>
            <a:spLocks noGrp="1"/>
          </p:cNvSpPr>
          <p:nvPr>
            <p:ph idx="1"/>
          </p:nvPr>
        </p:nvSpPr>
        <p:spPr>
          <a:xfrm>
            <a:off x="838200" y="1609533"/>
            <a:ext cx="10497855" cy="4567447"/>
          </a:xfrm>
        </p:spPr>
        <p:txBody>
          <a:bodyPr/>
          <a:lstStyle/>
          <a:p>
            <a:pPr marL="0" indent="0">
              <a:buNone/>
            </a:pPr>
            <a:r>
              <a:rPr lang="es-ES" dirty="0"/>
              <a:t>Angular aplica ciertas clases a los input/formulario cuando se realizan ciertas acciones sobre ellos. Las clases son:</a:t>
            </a:r>
          </a:p>
          <a:p>
            <a:pPr marL="0" indent="0">
              <a:buNone/>
            </a:pPr>
            <a:endParaRPr lang="es-ES" dirty="0"/>
          </a:p>
        </p:txBody>
      </p:sp>
      <p:sp>
        <p:nvSpPr>
          <p:cNvPr id="4" name="Marcador de texto 3">
            <a:extLst>
              <a:ext uri="{FF2B5EF4-FFF2-40B4-BE49-F238E27FC236}">
                <a16:creationId xmlns:a16="http://schemas.microsoft.com/office/drawing/2014/main" id="{7E1D3109-EA2C-F184-54E3-E3213D648680}"/>
              </a:ext>
            </a:extLst>
          </p:cNvPr>
          <p:cNvSpPr>
            <a:spLocks noGrp="1"/>
          </p:cNvSpPr>
          <p:nvPr>
            <p:ph type="body" sz="quarter" idx="13"/>
          </p:nvPr>
        </p:nvSpPr>
        <p:spPr/>
        <p:txBody>
          <a:bodyPr/>
          <a:lstStyle/>
          <a:p>
            <a:r>
              <a:rPr lang="es-ES" dirty="0"/>
              <a:t>ESTILIZAR FORMULARIOS</a:t>
            </a:r>
          </a:p>
        </p:txBody>
      </p:sp>
      <p:pic>
        <p:nvPicPr>
          <p:cNvPr id="6" name="Imagen 5">
            <a:extLst>
              <a:ext uri="{FF2B5EF4-FFF2-40B4-BE49-F238E27FC236}">
                <a16:creationId xmlns:a16="http://schemas.microsoft.com/office/drawing/2014/main" id="{9876A3AB-8E36-93F0-8D21-BD67A9D3FABA}"/>
              </a:ext>
            </a:extLst>
          </p:cNvPr>
          <p:cNvPicPr>
            <a:picLocks noChangeAspect="1"/>
          </p:cNvPicPr>
          <p:nvPr/>
        </p:nvPicPr>
        <p:blipFill>
          <a:blip r:embed="rId2"/>
          <a:stretch>
            <a:fillRect/>
          </a:stretch>
        </p:blipFill>
        <p:spPr>
          <a:xfrm>
            <a:off x="855945" y="2559447"/>
            <a:ext cx="3132383" cy="2206618"/>
          </a:xfrm>
          <a:prstGeom prst="rect">
            <a:avLst/>
          </a:prstGeom>
        </p:spPr>
      </p:pic>
      <p:sp>
        <p:nvSpPr>
          <p:cNvPr id="7" name="CuadroTexto 6">
            <a:extLst>
              <a:ext uri="{FF2B5EF4-FFF2-40B4-BE49-F238E27FC236}">
                <a16:creationId xmlns:a16="http://schemas.microsoft.com/office/drawing/2014/main" id="{A138E81F-809C-C666-3B12-87B10AE62112}"/>
              </a:ext>
            </a:extLst>
          </p:cNvPr>
          <p:cNvSpPr txBox="1"/>
          <p:nvPr/>
        </p:nvSpPr>
        <p:spPr>
          <a:xfrm>
            <a:off x="4690453" y="2332034"/>
            <a:ext cx="3513221" cy="1925053"/>
          </a:xfrm>
          <a:prstGeom prst="rect">
            <a:avLst/>
          </a:prstGeom>
        </p:spPr>
        <p:txBody>
          <a:bodyPr vert="horz" wrap="square" lIns="68580" tIns="34290" rIns="68580" bIns="34290" rtlCol="0" anchor="ctr">
            <a:noAutofit/>
          </a:bodyPr>
          <a:lstStyle/>
          <a:p>
            <a:r>
              <a:rPr lang="es-ES" sz="2000" dirty="0">
                <a:latin typeface="Arial" panose="020B0604020202020204" pitchFamily="34" charset="0"/>
                <a:cs typeface="Arial" panose="020B0604020202020204" pitchFamily="34" charset="0"/>
              </a:rPr>
              <a:t>Gracias a ello podemos estilizar los elementos de </a:t>
            </a:r>
            <a:r>
              <a:rPr lang="es-ES" sz="2000" dirty="0" err="1">
                <a:latin typeface="Arial" panose="020B0604020202020204" pitchFamily="34" charset="0"/>
                <a:cs typeface="Arial" panose="020B0604020202020204" pitchFamily="34" charset="0"/>
              </a:rPr>
              <a:t>html</a:t>
            </a:r>
            <a:r>
              <a:rPr lang="es-ES" sz="2000" dirty="0">
                <a:latin typeface="Arial" panose="020B0604020202020204" pitchFamily="34" charset="0"/>
                <a:cs typeface="Arial" panose="020B0604020202020204" pitchFamily="34" charset="0"/>
              </a:rPr>
              <a:t> con </a:t>
            </a:r>
            <a:r>
              <a:rPr lang="es-ES" sz="2000" dirty="0" err="1">
                <a:latin typeface="Arial" panose="020B0604020202020204" pitchFamily="34" charset="0"/>
                <a:cs typeface="Arial" panose="020B0604020202020204" pitchFamily="34" charset="0"/>
              </a:rPr>
              <a:t>css</a:t>
            </a:r>
            <a:r>
              <a:rPr lang="es-ES" sz="2000" dirty="0">
                <a:latin typeface="Arial" panose="020B0604020202020204" pitchFamily="34" charset="0"/>
                <a:cs typeface="Arial" panose="020B0604020202020204" pitchFamily="34" charset="0"/>
              </a:rPr>
              <a:t>.</a:t>
            </a:r>
          </a:p>
          <a:p>
            <a:endParaRPr lang="es-ES" dirty="0">
              <a:solidFill>
                <a:srgbClr val="D6FB47"/>
              </a:solidFill>
            </a:endParaRPr>
          </a:p>
          <a:p>
            <a:endParaRPr lang="es-ES" sz="1800" dirty="0">
              <a:solidFill>
                <a:srgbClr val="D6FB47"/>
              </a:solidFill>
              <a:latin typeface="+mn-lt"/>
            </a:endParaRPr>
          </a:p>
        </p:txBody>
      </p:sp>
      <p:pic>
        <p:nvPicPr>
          <p:cNvPr id="9" name="Imagen 8">
            <a:extLst>
              <a:ext uri="{FF2B5EF4-FFF2-40B4-BE49-F238E27FC236}">
                <a16:creationId xmlns:a16="http://schemas.microsoft.com/office/drawing/2014/main" id="{8FDA9F47-89AF-EB2D-FABE-FEC9B5B0F9FC}"/>
              </a:ext>
            </a:extLst>
          </p:cNvPr>
          <p:cNvPicPr>
            <a:picLocks noChangeAspect="1"/>
          </p:cNvPicPr>
          <p:nvPr/>
        </p:nvPicPr>
        <p:blipFill>
          <a:blip r:embed="rId3"/>
          <a:stretch>
            <a:fillRect/>
          </a:stretch>
        </p:blipFill>
        <p:spPr>
          <a:xfrm>
            <a:off x="8203674" y="2388243"/>
            <a:ext cx="3071620" cy="1679265"/>
          </a:xfrm>
          <a:prstGeom prst="rect">
            <a:avLst/>
          </a:prstGeom>
        </p:spPr>
      </p:pic>
      <p:pic>
        <p:nvPicPr>
          <p:cNvPr id="11" name="Imagen 10">
            <a:extLst>
              <a:ext uri="{FF2B5EF4-FFF2-40B4-BE49-F238E27FC236}">
                <a16:creationId xmlns:a16="http://schemas.microsoft.com/office/drawing/2014/main" id="{B5ED044F-079E-26C4-6BAA-56EB3B884CE6}"/>
              </a:ext>
            </a:extLst>
          </p:cNvPr>
          <p:cNvPicPr>
            <a:picLocks noChangeAspect="1"/>
          </p:cNvPicPr>
          <p:nvPr/>
        </p:nvPicPr>
        <p:blipFill>
          <a:blip r:embed="rId4"/>
          <a:stretch>
            <a:fillRect/>
          </a:stretch>
        </p:blipFill>
        <p:spPr>
          <a:xfrm>
            <a:off x="5627340" y="5142958"/>
            <a:ext cx="5600854" cy="98417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3" name="Imagen 12">
            <a:extLst>
              <a:ext uri="{FF2B5EF4-FFF2-40B4-BE49-F238E27FC236}">
                <a16:creationId xmlns:a16="http://schemas.microsoft.com/office/drawing/2014/main" id="{C3121EE6-4283-666A-EA17-DC7782835820}"/>
              </a:ext>
            </a:extLst>
          </p:cNvPr>
          <p:cNvPicPr>
            <a:picLocks noChangeAspect="1"/>
          </p:cNvPicPr>
          <p:nvPr/>
        </p:nvPicPr>
        <p:blipFill>
          <a:blip r:embed="rId5"/>
          <a:stretch>
            <a:fillRect/>
          </a:stretch>
        </p:blipFill>
        <p:spPr>
          <a:xfrm>
            <a:off x="8203674" y="4313295"/>
            <a:ext cx="3138012" cy="490603"/>
          </a:xfrm>
          <a:prstGeom prst="rect">
            <a:avLst/>
          </a:prstGeom>
        </p:spPr>
      </p:pic>
    </p:spTree>
    <p:extLst>
      <p:ext uri="{BB962C8B-B14F-4D97-AF65-F5344CB8AC3E}">
        <p14:creationId xmlns:p14="http://schemas.microsoft.com/office/powerpoint/2010/main" val="364759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AF844-B7A0-B238-D835-49BA07C665AD}"/>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483CCDCA-6777-5390-1FA5-6652F4FD4F55}"/>
              </a:ext>
            </a:extLst>
          </p:cNvPr>
          <p:cNvSpPr>
            <a:spLocks noGrp="1"/>
          </p:cNvSpPr>
          <p:nvPr>
            <p:ph idx="1"/>
          </p:nvPr>
        </p:nvSpPr>
        <p:spPr/>
        <p:txBody>
          <a:bodyPr/>
          <a:lstStyle/>
          <a:p>
            <a:pPr marL="0" indent="0" algn="just">
              <a:buNone/>
            </a:pPr>
            <a:r>
              <a:rPr lang="es-ES" b="0" i="0" dirty="0">
                <a:solidFill>
                  <a:srgbClr val="000000"/>
                </a:solidFill>
                <a:effectLst/>
              </a:rPr>
              <a:t>Reactive </a:t>
            </a:r>
            <a:r>
              <a:rPr lang="es-ES" b="0" i="0" dirty="0" err="1">
                <a:solidFill>
                  <a:srgbClr val="000000"/>
                </a:solidFill>
                <a:effectLst/>
              </a:rPr>
              <a:t>Forms</a:t>
            </a:r>
            <a:r>
              <a:rPr lang="es-ES" b="0" i="0" dirty="0">
                <a:solidFill>
                  <a:srgbClr val="000000"/>
                </a:solidFill>
                <a:effectLst/>
              </a:rPr>
              <a:t> es un módulo de Angular que nos permite definir un formulario de forma inmutable y reactiva. Podemos construir los controles dentro de un formulario sin necesidad de usar explícitamente </a:t>
            </a:r>
            <a:r>
              <a:rPr lang="es-ES" b="0" i="0" dirty="0" err="1">
                <a:solidFill>
                  <a:srgbClr val="000000"/>
                </a:solidFill>
                <a:effectLst/>
              </a:rPr>
              <a:t>ngModel</a:t>
            </a:r>
            <a:r>
              <a:rPr lang="es-ES" b="0" i="0" dirty="0">
                <a:solidFill>
                  <a:srgbClr val="000000"/>
                </a:solidFill>
                <a:effectLst/>
              </a:rPr>
              <a:t>.</a:t>
            </a:r>
          </a:p>
          <a:p>
            <a:pPr marL="0" indent="0" algn="just">
              <a:buNone/>
            </a:pPr>
            <a:endParaRPr lang="es-ES" b="0" i="0" dirty="0">
              <a:solidFill>
                <a:srgbClr val="000000"/>
              </a:solidFill>
              <a:effectLst/>
            </a:endParaRPr>
          </a:p>
          <a:p>
            <a:pPr marL="0" indent="0" algn="just">
              <a:buNone/>
            </a:pPr>
            <a:r>
              <a:rPr lang="es-ES" b="0" i="0" dirty="0">
                <a:solidFill>
                  <a:srgbClr val="000000"/>
                </a:solidFill>
                <a:effectLst/>
              </a:rPr>
              <a:t>En comparación con los </a:t>
            </a:r>
            <a:r>
              <a:rPr lang="es-ES" b="1" i="0" dirty="0" err="1">
                <a:solidFill>
                  <a:srgbClr val="000000"/>
                </a:solidFill>
                <a:effectLst/>
              </a:rPr>
              <a:t>template-driven</a:t>
            </a:r>
            <a:r>
              <a:rPr lang="es-ES" b="1" i="0" dirty="0">
                <a:solidFill>
                  <a:srgbClr val="000000"/>
                </a:solidFill>
                <a:effectLst/>
              </a:rPr>
              <a:t> </a:t>
            </a:r>
            <a:r>
              <a:rPr lang="es-ES" b="1" i="0" dirty="0" err="1">
                <a:solidFill>
                  <a:srgbClr val="000000"/>
                </a:solidFill>
                <a:effectLst/>
              </a:rPr>
              <a:t>forms</a:t>
            </a:r>
            <a:r>
              <a:rPr lang="es-ES" b="0" i="0" dirty="0">
                <a:solidFill>
                  <a:srgbClr val="000000"/>
                </a:solidFill>
                <a:effectLst/>
              </a:rPr>
              <a:t>, son más robustos, escalables, reutilizables y </a:t>
            </a:r>
            <a:r>
              <a:rPr lang="es-ES" b="0" i="0" dirty="0" err="1">
                <a:solidFill>
                  <a:srgbClr val="000000"/>
                </a:solidFill>
                <a:effectLst/>
              </a:rPr>
              <a:t>testeables</a:t>
            </a:r>
            <a:r>
              <a:rPr lang="es-ES" b="0" i="0" dirty="0">
                <a:solidFill>
                  <a:srgbClr val="000000"/>
                </a:solidFill>
                <a:effectLst/>
              </a:rPr>
              <a:t>. </a:t>
            </a:r>
          </a:p>
          <a:p>
            <a:pPr marL="0" indent="0" algn="just">
              <a:buNone/>
            </a:pPr>
            <a:r>
              <a:rPr lang="es-ES" b="0" i="0" dirty="0">
                <a:solidFill>
                  <a:srgbClr val="000000"/>
                </a:solidFill>
                <a:effectLst/>
              </a:rPr>
              <a:t>Si los formularios son una parte clave de su aplicación es recomendable usar formularios reactivos.</a:t>
            </a:r>
            <a:endParaRPr lang="es-ES" dirty="0"/>
          </a:p>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3530884C-A879-2AA7-FC47-5C256A1DA507}"/>
              </a:ext>
            </a:extLst>
          </p:cNvPr>
          <p:cNvSpPr>
            <a:spLocks noGrp="1"/>
          </p:cNvSpPr>
          <p:nvPr>
            <p:ph type="body" sz="quarter" idx="13"/>
          </p:nvPr>
        </p:nvSpPr>
        <p:spPr/>
        <p:txBody>
          <a:bodyPr/>
          <a:lstStyle/>
          <a:p>
            <a:r>
              <a:rPr lang="es-ES" dirty="0"/>
              <a:t>Descripción general</a:t>
            </a:r>
          </a:p>
        </p:txBody>
      </p:sp>
      <p:graphicFrame>
        <p:nvGraphicFramePr>
          <p:cNvPr id="5" name="Tabla 6">
            <a:extLst>
              <a:ext uri="{FF2B5EF4-FFF2-40B4-BE49-F238E27FC236}">
                <a16:creationId xmlns:a16="http://schemas.microsoft.com/office/drawing/2014/main" id="{2EFAFDC0-176A-72F8-9419-3F342EAD54BC}"/>
              </a:ext>
            </a:extLst>
          </p:cNvPr>
          <p:cNvGraphicFramePr>
            <a:graphicFrameLocks noGrp="1"/>
          </p:cNvGraphicFramePr>
          <p:nvPr>
            <p:extLst>
              <p:ext uri="{D42A27DB-BD31-4B8C-83A1-F6EECF244321}">
                <p14:modId xmlns:p14="http://schemas.microsoft.com/office/powerpoint/2010/main" val="3977379653"/>
              </p:ext>
            </p:extLst>
          </p:nvPr>
        </p:nvGraphicFramePr>
        <p:xfrm>
          <a:off x="1730204" y="4447492"/>
          <a:ext cx="8127999" cy="1854200"/>
        </p:xfrm>
        <a:graphic>
          <a:graphicData uri="http://schemas.openxmlformats.org/drawingml/2006/table">
            <a:tbl>
              <a:tblPr firstRow="1" bandRow="1">
                <a:tableStyleId>{7DF18680-E054-41AD-8BC1-D1AEF772440D}</a:tableStyleId>
              </a:tblPr>
              <a:tblGrid>
                <a:gridCol w="2709333">
                  <a:extLst>
                    <a:ext uri="{9D8B030D-6E8A-4147-A177-3AD203B41FA5}">
                      <a16:colId xmlns:a16="http://schemas.microsoft.com/office/drawing/2014/main" val="3907340412"/>
                    </a:ext>
                  </a:extLst>
                </a:gridCol>
                <a:gridCol w="2709333">
                  <a:extLst>
                    <a:ext uri="{9D8B030D-6E8A-4147-A177-3AD203B41FA5}">
                      <a16:colId xmlns:a16="http://schemas.microsoft.com/office/drawing/2014/main" val="3877040983"/>
                    </a:ext>
                  </a:extLst>
                </a:gridCol>
                <a:gridCol w="2709333">
                  <a:extLst>
                    <a:ext uri="{9D8B030D-6E8A-4147-A177-3AD203B41FA5}">
                      <a16:colId xmlns:a16="http://schemas.microsoft.com/office/drawing/2014/main" val="378155491"/>
                    </a:ext>
                  </a:extLst>
                </a:gridCol>
              </a:tblGrid>
              <a:tr h="370840">
                <a:tc>
                  <a:txBody>
                    <a:bodyPr/>
                    <a:lstStyle/>
                    <a:p>
                      <a:endParaRPr lang="es-ES" dirty="0"/>
                    </a:p>
                  </a:txBody>
                  <a:tcPr/>
                </a:tc>
                <a:tc>
                  <a:txBody>
                    <a:bodyPr/>
                    <a:lstStyle/>
                    <a:p>
                      <a:r>
                        <a:rPr lang="es-ES" dirty="0"/>
                        <a:t>REACTIVE</a:t>
                      </a:r>
                    </a:p>
                  </a:txBody>
                  <a:tcPr/>
                </a:tc>
                <a:tc>
                  <a:txBody>
                    <a:bodyPr/>
                    <a:lstStyle/>
                    <a:p>
                      <a:r>
                        <a:rPr lang="es-ES" dirty="0"/>
                        <a:t>TEMPLATE-DRIVEN</a:t>
                      </a:r>
                    </a:p>
                  </a:txBody>
                  <a:tcPr/>
                </a:tc>
                <a:extLst>
                  <a:ext uri="{0D108BD9-81ED-4DB2-BD59-A6C34878D82A}">
                    <a16:rowId xmlns:a16="http://schemas.microsoft.com/office/drawing/2014/main" val="3844100952"/>
                  </a:ext>
                </a:extLst>
              </a:tr>
              <a:tr h="370840">
                <a:tc>
                  <a:txBody>
                    <a:bodyPr/>
                    <a:lstStyle/>
                    <a:p>
                      <a:r>
                        <a:rPr lang="es-ES" dirty="0"/>
                        <a:t>Configuración del modelo</a:t>
                      </a:r>
                    </a:p>
                  </a:txBody>
                  <a:tcPr/>
                </a:tc>
                <a:tc>
                  <a:txBody>
                    <a:bodyPr/>
                    <a:lstStyle/>
                    <a:p>
                      <a:r>
                        <a:rPr lang="es-ES" dirty="0"/>
                        <a:t>Explicito, creado en el componente</a:t>
                      </a:r>
                    </a:p>
                  </a:txBody>
                  <a:tcPr/>
                </a:tc>
                <a:tc>
                  <a:txBody>
                    <a:bodyPr/>
                    <a:lstStyle/>
                    <a:p>
                      <a:r>
                        <a:rPr lang="es-ES" dirty="0"/>
                        <a:t>Implícito, creado por directivas</a:t>
                      </a:r>
                    </a:p>
                  </a:txBody>
                  <a:tcPr/>
                </a:tc>
                <a:extLst>
                  <a:ext uri="{0D108BD9-81ED-4DB2-BD59-A6C34878D82A}">
                    <a16:rowId xmlns:a16="http://schemas.microsoft.com/office/drawing/2014/main" val="2570817294"/>
                  </a:ext>
                </a:extLst>
              </a:tr>
              <a:tr h="370840">
                <a:tc>
                  <a:txBody>
                    <a:bodyPr/>
                    <a:lstStyle/>
                    <a:p>
                      <a:r>
                        <a:rPr lang="es-ES" dirty="0"/>
                        <a:t>Modelo de datos</a:t>
                      </a:r>
                    </a:p>
                  </a:txBody>
                  <a:tcPr/>
                </a:tc>
                <a:tc>
                  <a:txBody>
                    <a:bodyPr/>
                    <a:lstStyle/>
                    <a:p>
                      <a:r>
                        <a:rPr lang="es-ES" dirty="0"/>
                        <a:t>Estructurado e inmutable</a:t>
                      </a:r>
                    </a:p>
                  </a:txBody>
                  <a:tcPr/>
                </a:tc>
                <a:tc>
                  <a:txBody>
                    <a:bodyPr/>
                    <a:lstStyle/>
                    <a:p>
                      <a:r>
                        <a:rPr lang="es-ES" dirty="0"/>
                        <a:t>Desestructurado y mutable</a:t>
                      </a:r>
                    </a:p>
                  </a:txBody>
                  <a:tcPr/>
                </a:tc>
                <a:extLst>
                  <a:ext uri="{0D108BD9-81ED-4DB2-BD59-A6C34878D82A}">
                    <a16:rowId xmlns:a16="http://schemas.microsoft.com/office/drawing/2014/main" val="4107037692"/>
                  </a:ext>
                </a:extLst>
              </a:tr>
              <a:tr h="370840">
                <a:tc>
                  <a:txBody>
                    <a:bodyPr/>
                    <a:lstStyle/>
                    <a:p>
                      <a:r>
                        <a:rPr lang="es-ES" dirty="0"/>
                        <a:t>Flujo de datos</a:t>
                      </a:r>
                    </a:p>
                  </a:txBody>
                  <a:tcPr/>
                </a:tc>
                <a:tc>
                  <a:txBody>
                    <a:bodyPr/>
                    <a:lstStyle/>
                    <a:p>
                      <a:r>
                        <a:rPr lang="es-ES" dirty="0"/>
                        <a:t>Síncrono</a:t>
                      </a:r>
                    </a:p>
                  </a:txBody>
                  <a:tcPr/>
                </a:tc>
                <a:tc>
                  <a:txBody>
                    <a:bodyPr/>
                    <a:lstStyle/>
                    <a:p>
                      <a:r>
                        <a:rPr lang="es-ES" dirty="0"/>
                        <a:t>Asíncrono</a:t>
                      </a:r>
                    </a:p>
                  </a:txBody>
                  <a:tcPr/>
                </a:tc>
                <a:extLst>
                  <a:ext uri="{0D108BD9-81ED-4DB2-BD59-A6C34878D82A}">
                    <a16:rowId xmlns:a16="http://schemas.microsoft.com/office/drawing/2014/main" val="623250294"/>
                  </a:ext>
                </a:extLst>
              </a:tr>
              <a:tr h="370840">
                <a:tc>
                  <a:txBody>
                    <a:bodyPr/>
                    <a:lstStyle/>
                    <a:p>
                      <a:r>
                        <a:rPr lang="es-ES" dirty="0"/>
                        <a:t>Validación</a:t>
                      </a:r>
                    </a:p>
                  </a:txBody>
                  <a:tcPr/>
                </a:tc>
                <a:tc>
                  <a:txBody>
                    <a:bodyPr/>
                    <a:lstStyle/>
                    <a:p>
                      <a:r>
                        <a:rPr lang="es-ES" dirty="0"/>
                        <a:t>Funciones</a:t>
                      </a:r>
                    </a:p>
                  </a:txBody>
                  <a:tcPr/>
                </a:tc>
                <a:tc>
                  <a:txBody>
                    <a:bodyPr/>
                    <a:lstStyle/>
                    <a:p>
                      <a:r>
                        <a:rPr lang="es-ES" dirty="0"/>
                        <a:t>Directivas</a:t>
                      </a:r>
                    </a:p>
                  </a:txBody>
                  <a:tcPr/>
                </a:tc>
                <a:extLst>
                  <a:ext uri="{0D108BD9-81ED-4DB2-BD59-A6C34878D82A}">
                    <a16:rowId xmlns:a16="http://schemas.microsoft.com/office/drawing/2014/main" val="18156123"/>
                  </a:ext>
                </a:extLst>
              </a:tr>
            </a:tbl>
          </a:graphicData>
        </a:graphic>
      </p:graphicFrame>
    </p:spTree>
    <p:extLst>
      <p:ext uri="{BB962C8B-B14F-4D97-AF65-F5344CB8AC3E}">
        <p14:creationId xmlns:p14="http://schemas.microsoft.com/office/powerpoint/2010/main" val="942063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7D81DF-7DBC-7DAC-99AC-730239ACDED0}"/>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A6CD0666-F2C0-A15A-2A6A-4D11D61C8798}"/>
              </a:ext>
            </a:extLst>
          </p:cNvPr>
          <p:cNvSpPr>
            <a:spLocks noGrp="1"/>
          </p:cNvSpPr>
          <p:nvPr>
            <p:ph idx="1"/>
          </p:nvPr>
        </p:nvSpPr>
        <p:spPr/>
        <p:txBody>
          <a:bodyPr/>
          <a:lstStyle/>
          <a:p>
            <a:pPr marL="0" indent="0">
              <a:buNone/>
            </a:pPr>
            <a:r>
              <a:rPr lang="es-ES" dirty="0"/>
              <a:t>Creación de un formulario a través de un servicio (con un form Array).</a:t>
            </a:r>
          </a:p>
          <a:p>
            <a:pPr marL="0" indent="0">
              <a:buNone/>
            </a:pPr>
            <a:r>
              <a:rPr lang="es-ES" dirty="0"/>
              <a:t>En la carpeta </a:t>
            </a:r>
            <a:r>
              <a:rPr lang="es-ES" dirty="0" err="1"/>
              <a:t>service.form</a:t>
            </a:r>
            <a:r>
              <a:rPr lang="es-ES" dirty="0"/>
              <a:t> existen 3 componentes. El contenedor y sus dos subsecciones. </a:t>
            </a:r>
          </a:p>
          <a:p>
            <a:pPr marL="0" indent="0">
              <a:buNone/>
            </a:pPr>
            <a:r>
              <a:rPr lang="es-ES" dirty="0"/>
              <a:t>Se deberá:</a:t>
            </a:r>
          </a:p>
          <a:p>
            <a:pPr marL="457200" indent="-457200">
              <a:buFont typeface="+mj-lt"/>
              <a:buAutoNum type="arabicPeriod"/>
            </a:pPr>
            <a:r>
              <a:rPr lang="es-ES" dirty="0"/>
              <a:t>Crear el formulario en el servicio </a:t>
            </a:r>
            <a:r>
              <a:rPr lang="es-ES" dirty="0" err="1"/>
              <a:t>service-form.service</a:t>
            </a:r>
            <a:r>
              <a:rPr lang="es-ES" dirty="0"/>
              <a:t>.</a:t>
            </a:r>
          </a:p>
          <a:p>
            <a:pPr marL="457200" indent="-457200">
              <a:buFont typeface="+mj-lt"/>
              <a:buAutoNum type="arabicPeriod"/>
            </a:pPr>
            <a:r>
              <a:rPr lang="es-ES" dirty="0"/>
              <a:t>El componente </a:t>
            </a:r>
            <a:r>
              <a:rPr lang="es-ES" dirty="0" err="1"/>
              <a:t>service</a:t>
            </a:r>
            <a:r>
              <a:rPr lang="es-ES" dirty="0"/>
              <a:t>-form-</a:t>
            </a:r>
            <a:r>
              <a:rPr lang="es-ES" dirty="0" err="1"/>
              <a:t>parent</a:t>
            </a:r>
            <a:r>
              <a:rPr lang="es-ES" dirty="0"/>
              <a:t> hará de formulario siendo personal-</a:t>
            </a:r>
            <a:r>
              <a:rPr lang="es-ES" dirty="0" err="1"/>
              <a:t>info.component</a:t>
            </a:r>
            <a:r>
              <a:rPr lang="es-ES" dirty="0"/>
              <a:t> y </a:t>
            </a:r>
            <a:r>
              <a:rPr lang="es-ES" dirty="0" err="1"/>
              <a:t>address.component</a:t>
            </a:r>
            <a:r>
              <a:rPr lang="es-ES" dirty="0"/>
              <a:t> las subsecciones.</a:t>
            </a:r>
          </a:p>
          <a:p>
            <a:pPr marL="457200" indent="-457200">
              <a:buFont typeface="+mj-lt"/>
              <a:buAutoNum type="arabicPeriod"/>
            </a:pPr>
            <a:r>
              <a:rPr lang="es-ES" dirty="0"/>
              <a:t>El </a:t>
            </a:r>
            <a:r>
              <a:rPr lang="es-ES" dirty="0" err="1"/>
              <a:t>address.component</a:t>
            </a:r>
            <a:r>
              <a:rPr lang="es-ES" dirty="0"/>
              <a:t> debe ser un </a:t>
            </a:r>
            <a:r>
              <a:rPr lang="es-ES" dirty="0" err="1"/>
              <a:t>FormArray</a:t>
            </a:r>
            <a:r>
              <a:rPr lang="es-ES" dirty="0"/>
              <a:t> pudiendo añadir o eliminar cuantas direcciones queramos.</a:t>
            </a:r>
          </a:p>
          <a:p>
            <a:pPr marL="457200" indent="-457200">
              <a:buFont typeface="+mj-lt"/>
              <a:buAutoNum type="arabicPeriod"/>
            </a:pPr>
            <a:r>
              <a:rPr lang="es-ES" dirty="0"/>
              <a:t>El botón de Enviar deberá estar deshabilitado si el formulario no es válido.</a:t>
            </a:r>
          </a:p>
          <a:p>
            <a:pPr marL="457200" indent="-457200">
              <a:buFont typeface="+mj-lt"/>
              <a:buAutoNum type="arabicPeriod"/>
            </a:pPr>
            <a:r>
              <a:rPr lang="es-ES" dirty="0"/>
              <a:t>Opcional: Añadir validaciones al correo electrónico.</a:t>
            </a:r>
          </a:p>
          <a:p>
            <a:pPr marL="457200" indent="-457200">
              <a:buFont typeface="+mj-lt"/>
              <a:buAutoNum type="arabicPeriod"/>
            </a:pPr>
            <a:r>
              <a:rPr lang="es-ES" dirty="0"/>
              <a:t>Opcional 2: Añadir validación </a:t>
            </a:r>
            <a:r>
              <a:rPr lang="es-ES" dirty="0" err="1"/>
              <a:t>custom</a:t>
            </a:r>
            <a:r>
              <a:rPr lang="es-ES" dirty="0"/>
              <a:t> para que el nombre no pueda ser “</a:t>
            </a:r>
            <a:r>
              <a:rPr lang="es-ES" dirty="0" err="1"/>
              <a:t>admin</a:t>
            </a:r>
            <a:r>
              <a:rPr lang="es-ES" dirty="0"/>
              <a:t>”. </a:t>
            </a:r>
          </a:p>
          <a:p>
            <a:pPr marL="0" indent="0">
              <a:buNone/>
            </a:pPr>
            <a:endParaRPr lang="es-ES" dirty="0"/>
          </a:p>
        </p:txBody>
      </p:sp>
      <p:sp>
        <p:nvSpPr>
          <p:cNvPr id="4" name="Marcador de texto 3">
            <a:extLst>
              <a:ext uri="{FF2B5EF4-FFF2-40B4-BE49-F238E27FC236}">
                <a16:creationId xmlns:a16="http://schemas.microsoft.com/office/drawing/2014/main" id="{6CEAD9C0-DB62-E2EA-63BA-7234F495605E}"/>
              </a:ext>
            </a:extLst>
          </p:cNvPr>
          <p:cNvSpPr>
            <a:spLocks noGrp="1"/>
          </p:cNvSpPr>
          <p:nvPr>
            <p:ph type="body" sz="quarter" idx="13"/>
          </p:nvPr>
        </p:nvSpPr>
        <p:spPr/>
        <p:txBody>
          <a:bodyPr/>
          <a:lstStyle/>
          <a:p>
            <a:r>
              <a:rPr lang="es-ES" dirty="0"/>
              <a:t>Ejercicio 2</a:t>
            </a:r>
          </a:p>
        </p:txBody>
      </p:sp>
    </p:spTree>
    <p:extLst>
      <p:ext uri="{BB962C8B-B14F-4D97-AF65-F5344CB8AC3E}">
        <p14:creationId xmlns:p14="http://schemas.microsoft.com/office/powerpoint/2010/main" val="1096263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C61E5-27EA-147F-98A5-8D6D334F119F}"/>
              </a:ext>
            </a:extLst>
          </p:cNvPr>
          <p:cNvSpPr>
            <a:spLocks noGrp="1"/>
          </p:cNvSpPr>
          <p:nvPr>
            <p:ph type="title"/>
          </p:nvPr>
        </p:nvSpPr>
        <p:spPr/>
        <p:txBody>
          <a:bodyPr/>
          <a:lstStyle/>
          <a:p>
            <a:r>
              <a:rPr lang="es-ES" dirty="0"/>
              <a:t>FORMULARIOS REACTIVOS</a:t>
            </a:r>
          </a:p>
        </p:txBody>
      </p:sp>
      <p:sp>
        <p:nvSpPr>
          <p:cNvPr id="3" name="Marcador de contenido 2">
            <a:extLst>
              <a:ext uri="{FF2B5EF4-FFF2-40B4-BE49-F238E27FC236}">
                <a16:creationId xmlns:a16="http://schemas.microsoft.com/office/drawing/2014/main" id="{0D0305D8-5581-984D-BFF2-3024FFFA9977}"/>
              </a:ext>
            </a:extLst>
          </p:cNvPr>
          <p:cNvSpPr>
            <a:spLocks noGrp="1"/>
          </p:cNvSpPr>
          <p:nvPr>
            <p:ph idx="1"/>
          </p:nvPr>
        </p:nvSpPr>
        <p:spPr>
          <a:xfrm>
            <a:off x="838200" y="1609533"/>
            <a:ext cx="10497855" cy="4567447"/>
          </a:xfrm>
        </p:spPr>
        <p:txBody>
          <a:bodyPr/>
          <a:lstStyle/>
          <a:p>
            <a:pPr marL="0" indent="0">
              <a:buNone/>
            </a:pPr>
            <a:r>
              <a:rPr lang="es-ES" dirty="0"/>
              <a:t>Con la versión 14 de Angular se ha añadido una nueva funcionalidad muy esperada sobre los formulario reactivos y se trata de una funcionalidad </a:t>
            </a:r>
            <a:r>
              <a:rPr lang="es-ES" b="1" dirty="0"/>
              <a:t>muy esperada </a:t>
            </a:r>
            <a:r>
              <a:rPr lang="es-ES" dirty="0"/>
              <a:t>ya que actualmente los controles de los formularios son tipo any, por lo que metodos como setValue no nos impide </a:t>
            </a:r>
            <a:r>
              <a:rPr lang="es-ES" dirty="0" err="1"/>
              <a:t>setear</a:t>
            </a:r>
            <a:r>
              <a:rPr lang="es-ES" dirty="0"/>
              <a:t> un string a un number, ya que ese control tiene tipo. </a:t>
            </a:r>
          </a:p>
          <a:p>
            <a:pPr marL="0" indent="0">
              <a:buNone/>
            </a:pPr>
            <a:r>
              <a:rPr lang="es-ES" dirty="0"/>
              <a:t>Y metodos como </a:t>
            </a:r>
            <a:r>
              <a:rPr lang="es-ES" dirty="0" err="1"/>
              <a:t>valueChanges</a:t>
            </a:r>
            <a:r>
              <a:rPr lang="es-ES" dirty="0"/>
              <a:t>, nos devuelven un objeto sin </a:t>
            </a:r>
            <a:r>
              <a:rPr lang="es-ES" dirty="0" err="1"/>
              <a:t>tipar</a:t>
            </a:r>
            <a:r>
              <a:rPr lang="es-ES" dirty="0"/>
              <a:t>. </a:t>
            </a:r>
          </a:p>
          <a:p>
            <a:pPr marL="0" indent="0">
              <a:buNone/>
            </a:pPr>
            <a:endParaRPr lang="es-ES" dirty="0"/>
          </a:p>
          <a:p>
            <a:pPr marL="0" indent="0">
              <a:buNone/>
            </a:pPr>
            <a:r>
              <a:rPr lang="es-ES" dirty="0"/>
              <a:t>La forma de crear los formularios cambia ligeramente ya que se potencia el uso de la api </a:t>
            </a:r>
            <a:r>
              <a:rPr lang="es-ES" dirty="0" err="1"/>
              <a:t>FormBuilder</a:t>
            </a:r>
            <a:r>
              <a:rPr lang="es-ES" dirty="0"/>
              <a:t>, que se encarga de inferir el tipo gracias a </a:t>
            </a:r>
            <a:r>
              <a:rPr lang="es-ES" dirty="0" err="1"/>
              <a:t>TypeScript</a:t>
            </a:r>
            <a:r>
              <a:rPr lang="es-ES" dirty="0"/>
              <a:t>.</a:t>
            </a:r>
          </a:p>
          <a:p>
            <a:pPr marL="0" indent="0">
              <a:buNone/>
            </a:pPr>
            <a:r>
              <a:rPr lang="es-ES" dirty="0"/>
              <a:t>Además la inicialización del formulario </a:t>
            </a:r>
            <a:r>
              <a:rPr lang="es-ES" dirty="0">
                <a:solidFill>
                  <a:srgbClr val="FF0000"/>
                </a:solidFill>
              </a:rPr>
              <a:t>NO se hace en el </a:t>
            </a:r>
            <a:r>
              <a:rPr lang="es-ES" dirty="0" err="1">
                <a:solidFill>
                  <a:srgbClr val="FF0000"/>
                </a:solidFill>
              </a:rPr>
              <a:t>ngOnInit</a:t>
            </a:r>
            <a:r>
              <a:rPr lang="es-ES" dirty="0">
                <a:solidFill>
                  <a:srgbClr val="FF0000"/>
                </a:solidFill>
              </a:rPr>
              <a:t> </a:t>
            </a:r>
            <a:r>
              <a:rPr lang="es-ES" dirty="0"/>
              <a:t>sino en la propia definición de la variable form. </a:t>
            </a:r>
          </a:p>
          <a:p>
            <a:pPr marL="0" indent="0">
              <a:buNone/>
            </a:pPr>
            <a:r>
              <a:rPr lang="es-ES" dirty="0"/>
              <a:t>Para profundizar más sobre su uso podéis acceder a:</a:t>
            </a:r>
          </a:p>
          <a:p>
            <a:pPr marL="0" indent="0">
              <a:buNone/>
            </a:pPr>
            <a:r>
              <a:rPr lang="es-ES" dirty="0">
                <a:hlinkClick r:id="rId2"/>
              </a:rPr>
              <a:t>Angular - </a:t>
            </a:r>
            <a:r>
              <a:rPr lang="es-ES" dirty="0" err="1">
                <a:hlinkClick r:id="rId2"/>
              </a:rPr>
              <a:t>Typed</a:t>
            </a:r>
            <a:r>
              <a:rPr lang="es-ES" dirty="0">
                <a:hlinkClick r:id="rId2"/>
              </a:rPr>
              <a:t> </a:t>
            </a:r>
            <a:r>
              <a:rPr lang="es-ES" dirty="0" err="1">
                <a:hlinkClick r:id="rId2"/>
              </a:rPr>
              <a:t>Forms</a:t>
            </a:r>
            <a:r>
              <a:rPr lang="es-ES" dirty="0"/>
              <a:t>. </a:t>
            </a:r>
          </a:p>
          <a:p>
            <a:pPr marL="0" indent="0">
              <a:buNone/>
            </a:pPr>
            <a:r>
              <a:rPr lang="en-US" dirty="0">
                <a:hlinkClick r:id="rId3"/>
              </a:rPr>
              <a:t>Angular Strictly Typed Forms (Complete Guide) (angular-university.io)</a:t>
            </a:r>
            <a:endParaRPr lang="es-ES" dirty="0"/>
          </a:p>
          <a:p>
            <a:pPr marL="0" indent="0">
              <a:buNone/>
            </a:pPr>
            <a:endParaRPr lang="es-ES" dirty="0"/>
          </a:p>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7E1D3109-EA2C-F184-54E3-E3213D648680}"/>
              </a:ext>
            </a:extLst>
          </p:cNvPr>
          <p:cNvSpPr>
            <a:spLocks noGrp="1"/>
          </p:cNvSpPr>
          <p:nvPr>
            <p:ph type="body" sz="quarter" idx="13"/>
          </p:nvPr>
        </p:nvSpPr>
        <p:spPr/>
        <p:txBody>
          <a:bodyPr/>
          <a:lstStyle/>
          <a:p>
            <a:r>
              <a:rPr lang="es-ES" dirty="0"/>
              <a:t>ANGULAR VERSIÓN 14: </a:t>
            </a:r>
            <a:r>
              <a:rPr lang="es-ES" dirty="0" err="1"/>
              <a:t>Strictly</a:t>
            </a:r>
            <a:r>
              <a:rPr lang="es-ES" dirty="0"/>
              <a:t> </a:t>
            </a:r>
            <a:r>
              <a:rPr lang="es-ES" dirty="0" err="1"/>
              <a:t>Typed</a:t>
            </a:r>
            <a:r>
              <a:rPr lang="es-ES" dirty="0"/>
              <a:t> </a:t>
            </a:r>
            <a:r>
              <a:rPr lang="es-ES" dirty="0" err="1"/>
              <a:t>Forms</a:t>
            </a:r>
            <a:endParaRPr lang="es-ES" dirty="0"/>
          </a:p>
        </p:txBody>
      </p:sp>
    </p:spTree>
    <p:extLst>
      <p:ext uri="{BB962C8B-B14F-4D97-AF65-F5344CB8AC3E}">
        <p14:creationId xmlns:p14="http://schemas.microsoft.com/office/powerpoint/2010/main" val="342347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77F099-16C0-9931-038D-598382102740}"/>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7D587D6A-7B54-9931-5D64-94678FF14086}"/>
              </a:ext>
            </a:extLst>
          </p:cNvPr>
          <p:cNvSpPr>
            <a:spLocks noGrp="1"/>
          </p:cNvSpPr>
          <p:nvPr>
            <p:ph idx="1"/>
          </p:nvPr>
        </p:nvSpPr>
        <p:spPr/>
        <p:txBody>
          <a:bodyPr/>
          <a:lstStyle/>
          <a:p>
            <a:pPr marL="0" indent="0" algn="just">
              <a:buNone/>
            </a:pPr>
            <a:r>
              <a:rPr lang="es-ES" dirty="0"/>
              <a:t>En primer lugar debemos asegurarnos de que tenemos el módulo </a:t>
            </a:r>
            <a:r>
              <a:rPr lang="es-ES" b="0" dirty="0" err="1">
                <a:solidFill>
                  <a:srgbClr val="4EC9B0"/>
                </a:solidFill>
                <a:effectLst/>
                <a:latin typeface="Consolas" panose="020B0609020204030204" pitchFamily="49" charset="0"/>
              </a:rPr>
              <a:t>ReactiveFormsModule</a:t>
            </a:r>
            <a:r>
              <a:rPr lang="es-ES" dirty="0">
                <a:solidFill>
                  <a:srgbClr val="D4D4D4"/>
                </a:solidFill>
                <a:latin typeface="Consolas" panose="020B0609020204030204" pitchFamily="49" charset="0"/>
              </a:rPr>
              <a:t> </a:t>
            </a:r>
            <a:r>
              <a:rPr lang="es-ES" dirty="0"/>
              <a:t>importado en nuestro </a:t>
            </a:r>
            <a:r>
              <a:rPr lang="es-ES" dirty="0" err="1">
                <a:solidFill>
                  <a:srgbClr val="4EC9B0"/>
                </a:solidFill>
                <a:latin typeface="Consolas" panose="020B0609020204030204" pitchFamily="49" charset="0"/>
              </a:rPr>
              <a:t>AppModule</a:t>
            </a:r>
            <a:r>
              <a:rPr lang="es-ES" dirty="0"/>
              <a:t>, o el modulo correspondiente.</a:t>
            </a:r>
          </a:p>
          <a:p>
            <a:pPr marL="0" indent="0">
              <a:buNone/>
            </a:pPr>
            <a:endParaRPr lang="es-ES" dirty="0"/>
          </a:p>
          <a:p>
            <a:pPr marL="0" indent="0">
              <a:buNone/>
            </a:pPr>
            <a:endParaRPr lang="es-ES" dirty="0"/>
          </a:p>
          <a:p>
            <a:pPr marL="0" indent="0">
              <a:buNone/>
            </a:pPr>
            <a:endParaRPr lang="es-ES" dirty="0"/>
          </a:p>
          <a:p>
            <a:pPr marL="0" indent="0">
              <a:buNone/>
            </a:pPr>
            <a:endParaRPr lang="es-ES" dirty="0"/>
          </a:p>
          <a:p>
            <a:endParaRPr lang="es-ES" dirty="0"/>
          </a:p>
        </p:txBody>
      </p:sp>
      <p:sp>
        <p:nvSpPr>
          <p:cNvPr id="4" name="Marcador de texto 3">
            <a:extLst>
              <a:ext uri="{FF2B5EF4-FFF2-40B4-BE49-F238E27FC236}">
                <a16:creationId xmlns:a16="http://schemas.microsoft.com/office/drawing/2014/main" id="{D1A06048-473B-1159-4BF7-5C9457F5FF05}"/>
              </a:ext>
            </a:extLst>
          </p:cNvPr>
          <p:cNvSpPr>
            <a:spLocks noGrp="1"/>
          </p:cNvSpPr>
          <p:nvPr>
            <p:ph type="body" sz="quarter" idx="13"/>
          </p:nvPr>
        </p:nvSpPr>
        <p:spPr/>
        <p:txBody>
          <a:bodyPr/>
          <a:lstStyle/>
          <a:p>
            <a:r>
              <a:rPr lang="es-ES" dirty="0"/>
              <a:t>¿Cómo creamos un formulario reactivo?</a:t>
            </a:r>
          </a:p>
        </p:txBody>
      </p:sp>
      <p:pic>
        <p:nvPicPr>
          <p:cNvPr id="6" name="Imagen 5">
            <a:extLst>
              <a:ext uri="{FF2B5EF4-FFF2-40B4-BE49-F238E27FC236}">
                <a16:creationId xmlns:a16="http://schemas.microsoft.com/office/drawing/2014/main" id="{F219F6BC-C793-61B2-1751-79849F881E7F}"/>
              </a:ext>
            </a:extLst>
          </p:cNvPr>
          <p:cNvPicPr>
            <a:picLocks noChangeAspect="1"/>
          </p:cNvPicPr>
          <p:nvPr/>
        </p:nvPicPr>
        <p:blipFill>
          <a:blip r:embed="rId2"/>
          <a:stretch>
            <a:fillRect/>
          </a:stretch>
        </p:blipFill>
        <p:spPr>
          <a:xfrm>
            <a:off x="2780865" y="2656778"/>
            <a:ext cx="5636625" cy="3136510"/>
          </a:xfrm>
          <a:prstGeom prst="rect">
            <a:avLst/>
          </a:prstGeom>
        </p:spPr>
      </p:pic>
    </p:spTree>
    <p:extLst>
      <p:ext uri="{BB962C8B-B14F-4D97-AF65-F5344CB8AC3E}">
        <p14:creationId xmlns:p14="http://schemas.microsoft.com/office/powerpoint/2010/main" val="161066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ECF37E-D681-BE04-CB78-84AE7FA780B4}"/>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6F48463E-1333-F10F-980E-121345B500E4}"/>
              </a:ext>
            </a:extLst>
          </p:cNvPr>
          <p:cNvSpPr>
            <a:spLocks noGrp="1"/>
          </p:cNvSpPr>
          <p:nvPr>
            <p:ph idx="1"/>
          </p:nvPr>
        </p:nvSpPr>
        <p:spPr/>
        <p:txBody>
          <a:bodyPr/>
          <a:lstStyle/>
          <a:p>
            <a:pPr marL="0" indent="0" algn="just">
              <a:buNone/>
            </a:pPr>
            <a:r>
              <a:rPr lang="es-ES" dirty="0"/>
              <a:t>El </a:t>
            </a:r>
            <a:r>
              <a:rPr lang="es-ES" dirty="0" err="1">
                <a:solidFill>
                  <a:srgbClr val="4EC9B0"/>
                </a:solidFill>
                <a:latin typeface="Consolas" panose="020B0609020204030204" pitchFamily="49" charset="0"/>
              </a:rPr>
              <a:t>FormControl</a:t>
            </a:r>
            <a:r>
              <a:rPr lang="es-ES" dirty="0"/>
              <a:t> es la propiedad donde va guardada la información de cada input.</a:t>
            </a:r>
          </a:p>
          <a:p>
            <a:pPr marL="0" indent="0" algn="just">
              <a:buNone/>
            </a:pPr>
            <a:r>
              <a:rPr lang="es-ES" dirty="0"/>
              <a:t>Podemos crear un formulario de un </a:t>
            </a:r>
            <a:r>
              <a:rPr lang="es-ES" dirty="0" err="1">
                <a:solidFill>
                  <a:srgbClr val="4EC9B0"/>
                </a:solidFill>
                <a:latin typeface="Consolas" panose="020B0609020204030204" pitchFamily="49" charset="0"/>
              </a:rPr>
              <a:t>FormControl</a:t>
            </a:r>
            <a:r>
              <a:rPr lang="es-ES" dirty="0">
                <a:solidFill>
                  <a:srgbClr val="4EC9B0"/>
                </a:solidFill>
                <a:latin typeface="Consolas" panose="020B0609020204030204" pitchFamily="49" charset="0"/>
              </a:rPr>
              <a:t> </a:t>
            </a:r>
            <a:r>
              <a:rPr lang="es-ES" dirty="0"/>
              <a:t>con estos 2 pasos:</a:t>
            </a:r>
          </a:p>
          <a:p>
            <a:pPr marL="0" indent="0" algn="just">
              <a:buNone/>
            </a:pPr>
            <a:endParaRPr lang="es-ES" dirty="0"/>
          </a:p>
          <a:p>
            <a:pPr marL="0" indent="0" algn="just">
              <a:buNone/>
            </a:pPr>
            <a:r>
              <a:rPr lang="es-ES" dirty="0"/>
              <a:t>1º En el archivo de </a:t>
            </a:r>
            <a:r>
              <a:rPr lang="es-ES" dirty="0" err="1"/>
              <a:t>TypeScript</a:t>
            </a:r>
            <a:r>
              <a:rPr lang="es-ES" dirty="0"/>
              <a:t>, generar un </a:t>
            </a:r>
            <a:r>
              <a:rPr lang="es-ES" dirty="0" err="1">
                <a:solidFill>
                  <a:srgbClr val="4EC9B0"/>
                </a:solidFill>
                <a:latin typeface="Consolas" panose="020B0609020204030204" pitchFamily="49" charset="0"/>
              </a:rPr>
              <a:t>FormControl</a:t>
            </a:r>
            <a:r>
              <a:rPr lang="es-ES" dirty="0"/>
              <a:t>.</a:t>
            </a:r>
          </a:p>
          <a:p>
            <a:pPr marL="0" indent="0" algn="just">
              <a:buNone/>
            </a:pPr>
            <a:endParaRPr lang="es-ES" dirty="0">
              <a:solidFill>
                <a:srgbClr val="4EC9B0"/>
              </a:solidFill>
              <a:latin typeface="Consolas" panose="020B0609020204030204" pitchFamily="49" charset="0"/>
            </a:endParaRPr>
          </a:p>
          <a:p>
            <a:pPr marL="0" indent="0" algn="just">
              <a:buNone/>
            </a:pPr>
            <a:r>
              <a:rPr lang="es-ES" dirty="0"/>
              <a:t>2º Registramos el </a:t>
            </a:r>
            <a:r>
              <a:rPr lang="es-ES" dirty="0" err="1">
                <a:solidFill>
                  <a:srgbClr val="4EC9B0"/>
                </a:solidFill>
                <a:latin typeface="Consolas" panose="020B0609020204030204" pitchFamily="49" charset="0"/>
              </a:rPr>
              <a:t>FormControl</a:t>
            </a:r>
            <a:r>
              <a:rPr lang="es-ES" dirty="0">
                <a:solidFill>
                  <a:srgbClr val="4EC9B0"/>
                </a:solidFill>
                <a:latin typeface="Consolas" panose="020B0609020204030204" pitchFamily="49" charset="0"/>
              </a:rPr>
              <a:t> </a:t>
            </a:r>
            <a:r>
              <a:rPr lang="es-ES" dirty="0"/>
              <a:t>en el </a:t>
            </a:r>
            <a:r>
              <a:rPr lang="es-ES" dirty="0" err="1"/>
              <a:t>template</a:t>
            </a:r>
            <a:r>
              <a:rPr lang="es-ES" dirty="0"/>
              <a:t>:</a:t>
            </a:r>
          </a:p>
          <a:p>
            <a:pPr marL="0" indent="0" algn="just">
              <a:buNone/>
            </a:pPr>
            <a:endParaRPr lang="es-ES" b="0" dirty="0">
              <a:solidFill>
                <a:srgbClr val="4EC9B0"/>
              </a:solidFill>
              <a:effectLst/>
              <a:latin typeface="Consolas" panose="020B0609020204030204" pitchFamily="49" charset="0"/>
            </a:endParaRPr>
          </a:p>
          <a:p>
            <a:pPr marL="0" indent="0" algn="just">
              <a:buNone/>
            </a:pPr>
            <a:r>
              <a:rPr lang="es-ES" b="0" dirty="0">
                <a:solidFill>
                  <a:srgbClr val="4EC9B0"/>
                </a:solidFill>
                <a:effectLst/>
                <a:latin typeface="Consolas" panose="020B0609020204030204" pitchFamily="49" charset="0"/>
              </a:rPr>
              <a:t> </a:t>
            </a:r>
            <a:endParaRPr lang="es-ES" b="0" dirty="0">
              <a:solidFill>
                <a:srgbClr val="D4D4D4"/>
              </a:solidFill>
              <a:effectLst/>
              <a:latin typeface="Consolas" panose="020B0609020204030204" pitchFamily="49" charset="0"/>
            </a:endParaRPr>
          </a:p>
          <a:p>
            <a:pPr marL="0" indent="0" algn="just">
              <a:buNone/>
            </a:pPr>
            <a:endParaRPr lang="es-ES" dirty="0"/>
          </a:p>
          <a:p>
            <a:pPr marL="0" indent="0" algn="just">
              <a:buNone/>
            </a:pPr>
            <a:endParaRPr lang="es-ES" dirty="0"/>
          </a:p>
          <a:p>
            <a:pPr marL="0" indent="0" algn="just">
              <a:buNone/>
            </a:pPr>
            <a:r>
              <a:rPr lang="es-ES" dirty="0"/>
              <a:t>Para mostrar el valor en el </a:t>
            </a:r>
            <a:r>
              <a:rPr lang="es-ES" dirty="0" err="1"/>
              <a:t>template</a:t>
            </a:r>
            <a:r>
              <a:rPr lang="es-ES" dirty="0"/>
              <a:t> accedemos por interpolación a la propiedad </a:t>
            </a:r>
            <a:r>
              <a:rPr lang="es-ES" b="1" dirty="0" err="1"/>
              <a:t>value</a:t>
            </a:r>
            <a:r>
              <a:rPr lang="es-ES" b="1" dirty="0"/>
              <a:t>.</a:t>
            </a:r>
          </a:p>
          <a:p>
            <a:pPr marL="0" indent="0">
              <a:buNone/>
            </a:pPr>
            <a:endParaRPr lang="es-ES" b="1" dirty="0"/>
          </a:p>
          <a:p>
            <a:pPr marL="0" indent="0">
              <a:buNone/>
            </a:pPr>
            <a:endParaRPr lang="es-ES" dirty="0"/>
          </a:p>
        </p:txBody>
      </p:sp>
      <p:sp>
        <p:nvSpPr>
          <p:cNvPr id="4" name="Marcador de texto 3">
            <a:extLst>
              <a:ext uri="{FF2B5EF4-FFF2-40B4-BE49-F238E27FC236}">
                <a16:creationId xmlns:a16="http://schemas.microsoft.com/office/drawing/2014/main" id="{0ADB4443-4641-7A8C-2CED-A481C94D5A1C}"/>
              </a:ext>
            </a:extLst>
          </p:cNvPr>
          <p:cNvSpPr>
            <a:spLocks noGrp="1"/>
          </p:cNvSpPr>
          <p:nvPr>
            <p:ph type="body" sz="quarter" idx="13"/>
          </p:nvPr>
        </p:nvSpPr>
        <p:spPr/>
        <p:txBody>
          <a:bodyPr/>
          <a:lstStyle/>
          <a:p>
            <a:r>
              <a:rPr lang="es-ES" dirty="0"/>
              <a:t>Añadiendo un </a:t>
            </a:r>
            <a:r>
              <a:rPr lang="es-ES" dirty="0" err="1"/>
              <a:t>FormControl</a:t>
            </a:r>
            <a:r>
              <a:rPr lang="es-ES" dirty="0"/>
              <a:t> Básico</a:t>
            </a:r>
          </a:p>
        </p:txBody>
      </p:sp>
      <p:pic>
        <p:nvPicPr>
          <p:cNvPr id="6" name="Imagen 5">
            <a:extLst>
              <a:ext uri="{FF2B5EF4-FFF2-40B4-BE49-F238E27FC236}">
                <a16:creationId xmlns:a16="http://schemas.microsoft.com/office/drawing/2014/main" id="{5E2CD048-7559-E24D-AD64-7107AB5F66FC}"/>
              </a:ext>
            </a:extLst>
          </p:cNvPr>
          <p:cNvPicPr>
            <a:picLocks noChangeAspect="1"/>
          </p:cNvPicPr>
          <p:nvPr/>
        </p:nvPicPr>
        <p:blipFill>
          <a:blip r:embed="rId2"/>
          <a:stretch>
            <a:fillRect/>
          </a:stretch>
        </p:blipFill>
        <p:spPr>
          <a:xfrm>
            <a:off x="7667997" y="2515914"/>
            <a:ext cx="2590820" cy="1605637"/>
          </a:xfrm>
          <a:prstGeom prst="rect">
            <a:avLst/>
          </a:prstGeom>
        </p:spPr>
      </p:pic>
      <p:pic>
        <p:nvPicPr>
          <p:cNvPr id="8" name="Imagen 7">
            <a:extLst>
              <a:ext uri="{FF2B5EF4-FFF2-40B4-BE49-F238E27FC236}">
                <a16:creationId xmlns:a16="http://schemas.microsoft.com/office/drawing/2014/main" id="{36FB5102-5E77-8C3A-1F49-AA13D7F4555E}"/>
              </a:ext>
            </a:extLst>
          </p:cNvPr>
          <p:cNvPicPr>
            <a:picLocks noChangeAspect="1"/>
          </p:cNvPicPr>
          <p:nvPr/>
        </p:nvPicPr>
        <p:blipFill>
          <a:blip r:embed="rId3"/>
          <a:stretch>
            <a:fillRect/>
          </a:stretch>
        </p:blipFill>
        <p:spPr>
          <a:xfrm>
            <a:off x="904678" y="3990234"/>
            <a:ext cx="4341312" cy="947452"/>
          </a:xfrm>
          <a:prstGeom prst="rect">
            <a:avLst/>
          </a:prstGeom>
        </p:spPr>
      </p:pic>
      <p:pic>
        <p:nvPicPr>
          <p:cNvPr id="10" name="Imagen 9">
            <a:extLst>
              <a:ext uri="{FF2B5EF4-FFF2-40B4-BE49-F238E27FC236}">
                <a16:creationId xmlns:a16="http://schemas.microsoft.com/office/drawing/2014/main" id="{3805177D-6ABE-3DD2-08D3-BC84E5D621E3}"/>
              </a:ext>
            </a:extLst>
          </p:cNvPr>
          <p:cNvPicPr>
            <a:picLocks noChangeAspect="1"/>
          </p:cNvPicPr>
          <p:nvPr/>
        </p:nvPicPr>
        <p:blipFill>
          <a:blip r:embed="rId4"/>
          <a:stretch>
            <a:fillRect/>
          </a:stretch>
        </p:blipFill>
        <p:spPr>
          <a:xfrm>
            <a:off x="904678" y="5779602"/>
            <a:ext cx="5191322" cy="840982"/>
          </a:xfrm>
          <a:prstGeom prst="rect">
            <a:avLst/>
          </a:prstGeom>
        </p:spPr>
      </p:pic>
    </p:spTree>
    <p:extLst>
      <p:ext uri="{BB962C8B-B14F-4D97-AF65-F5344CB8AC3E}">
        <p14:creationId xmlns:p14="http://schemas.microsoft.com/office/powerpoint/2010/main" val="428840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91D5C-24BB-B7B5-5C7F-8BED64C54408}"/>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1D10804A-5EB9-AA75-5911-568D31B47F27}"/>
              </a:ext>
            </a:extLst>
          </p:cNvPr>
          <p:cNvSpPr>
            <a:spLocks noGrp="1"/>
          </p:cNvSpPr>
          <p:nvPr>
            <p:ph idx="1"/>
          </p:nvPr>
        </p:nvSpPr>
        <p:spPr/>
        <p:txBody>
          <a:bodyPr/>
          <a:lstStyle/>
          <a:p>
            <a:pPr marL="0" indent="0" algn="just">
              <a:buNone/>
            </a:pPr>
            <a:r>
              <a:rPr lang="es-ES" dirty="0"/>
              <a:t>Generalmente un formulario tiene varios controles relacionados. A través de la API </a:t>
            </a:r>
            <a:r>
              <a:rPr lang="es-ES" dirty="0" err="1">
                <a:solidFill>
                  <a:srgbClr val="4EC9B0"/>
                </a:solidFill>
              </a:rPr>
              <a:t>FormGroup</a:t>
            </a:r>
            <a:r>
              <a:rPr lang="es-ES" dirty="0"/>
              <a:t> tenemos una forma sencilla de agrupar los controles en un solo formulario.</a:t>
            </a:r>
          </a:p>
          <a:p>
            <a:pPr marL="0" indent="0" algn="just">
              <a:buNone/>
            </a:pPr>
            <a:r>
              <a:rPr lang="es-ES" dirty="0"/>
              <a:t>En primer lugar tenemos que crear la propiedad que recogerá el formulario completo (en este caso </a:t>
            </a:r>
            <a:r>
              <a:rPr lang="es-ES" b="1" dirty="0" err="1"/>
              <a:t>profileForm</a:t>
            </a:r>
            <a:r>
              <a:rPr lang="es-ES" b="1" dirty="0"/>
              <a:t>, </a:t>
            </a:r>
            <a:r>
              <a:rPr lang="es-ES" dirty="0"/>
              <a:t>que es un </a:t>
            </a:r>
            <a:r>
              <a:rPr lang="es-ES" dirty="0" err="1">
                <a:solidFill>
                  <a:srgbClr val="4EC9B0"/>
                </a:solidFill>
              </a:rPr>
              <a:t>FormGroup</a:t>
            </a:r>
            <a:r>
              <a:rPr lang="es-ES" dirty="0"/>
              <a:t>, y dentro tiene todos los </a:t>
            </a:r>
            <a:r>
              <a:rPr lang="es-ES" dirty="0" err="1">
                <a:solidFill>
                  <a:srgbClr val="4EC9B0"/>
                </a:solidFill>
              </a:rPr>
              <a:t>FormControl</a:t>
            </a:r>
            <a:r>
              <a:rPr lang="es-ES" dirty="0"/>
              <a:t> que necesitemos.</a:t>
            </a:r>
          </a:p>
          <a:p>
            <a:pPr marL="0" indent="0" algn="just">
              <a:buNone/>
            </a:pPr>
            <a:r>
              <a:rPr lang="es-ES" dirty="0"/>
              <a:t>Ahora tenemos todos los controles individuales recogidos dentro de nuestro formulario.</a:t>
            </a:r>
          </a:p>
          <a:p>
            <a:pPr marL="0" indent="0">
              <a:buNone/>
            </a:pPr>
            <a:endParaRPr lang="es-ES" dirty="0"/>
          </a:p>
        </p:txBody>
      </p:sp>
      <p:sp>
        <p:nvSpPr>
          <p:cNvPr id="4" name="Marcador de texto 3">
            <a:extLst>
              <a:ext uri="{FF2B5EF4-FFF2-40B4-BE49-F238E27FC236}">
                <a16:creationId xmlns:a16="http://schemas.microsoft.com/office/drawing/2014/main" id="{1B44D11B-A7E3-D3F4-3C8C-9217A75E0F79}"/>
              </a:ext>
            </a:extLst>
          </p:cNvPr>
          <p:cNvSpPr>
            <a:spLocks noGrp="1"/>
          </p:cNvSpPr>
          <p:nvPr>
            <p:ph type="body" sz="quarter" idx="13"/>
          </p:nvPr>
        </p:nvSpPr>
        <p:spPr/>
        <p:txBody>
          <a:bodyPr/>
          <a:lstStyle/>
          <a:p>
            <a:r>
              <a:rPr lang="es-ES" dirty="0" err="1"/>
              <a:t>FormGroup</a:t>
            </a:r>
            <a:endParaRPr lang="es-ES" dirty="0"/>
          </a:p>
        </p:txBody>
      </p:sp>
      <p:pic>
        <p:nvPicPr>
          <p:cNvPr id="6" name="Imagen 5">
            <a:extLst>
              <a:ext uri="{FF2B5EF4-FFF2-40B4-BE49-F238E27FC236}">
                <a16:creationId xmlns:a16="http://schemas.microsoft.com/office/drawing/2014/main" id="{F48B886D-EF08-5468-305E-45A149394735}"/>
              </a:ext>
            </a:extLst>
          </p:cNvPr>
          <p:cNvPicPr>
            <a:picLocks noChangeAspect="1"/>
          </p:cNvPicPr>
          <p:nvPr/>
        </p:nvPicPr>
        <p:blipFill>
          <a:blip r:embed="rId2"/>
          <a:stretch>
            <a:fillRect/>
          </a:stretch>
        </p:blipFill>
        <p:spPr>
          <a:xfrm>
            <a:off x="838201" y="3951962"/>
            <a:ext cx="3720376" cy="2725593"/>
          </a:xfrm>
          <a:prstGeom prst="rect">
            <a:avLst/>
          </a:prstGeom>
        </p:spPr>
      </p:pic>
      <p:pic>
        <p:nvPicPr>
          <p:cNvPr id="8" name="Imagen 7">
            <a:extLst>
              <a:ext uri="{FF2B5EF4-FFF2-40B4-BE49-F238E27FC236}">
                <a16:creationId xmlns:a16="http://schemas.microsoft.com/office/drawing/2014/main" id="{0FE6D14B-5B31-9FB0-F630-127E3955F877}"/>
              </a:ext>
            </a:extLst>
          </p:cNvPr>
          <p:cNvPicPr>
            <a:picLocks noChangeAspect="1"/>
          </p:cNvPicPr>
          <p:nvPr/>
        </p:nvPicPr>
        <p:blipFill>
          <a:blip r:embed="rId3"/>
          <a:stretch>
            <a:fillRect/>
          </a:stretch>
        </p:blipFill>
        <p:spPr>
          <a:xfrm>
            <a:off x="4741102" y="3951962"/>
            <a:ext cx="5487488" cy="2718340"/>
          </a:xfrm>
          <a:prstGeom prst="rect">
            <a:avLst/>
          </a:prstGeom>
        </p:spPr>
      </p:pic>
    </p:spTree>
    <p:extLst>
      <p:ext uri="{BB962C8B-B14F-4D97-AF65-F5344CB8AC3E}">
        <p14:creationId xmlns:p14="http://schemas.microsoft.com/office/powerpoint/2010/main" val="3155782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8D63EC-27C8-3BD9-834D-0FD67BCE1776}"/>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6FC81297-60D3-6FF7-E042-4B2FDAAFA9E1}"/>
              </a:ext>
            </a:extLst>
          </p:cNvPr>
          <p:cNvSpPr>
            <a:spLocks noGrp="1"/>
          </p:cNvSpPr>
          <p:nvPr>
            <p:ph idx="1"/>
          </p:nvPr>
        </p:nvSpPr>
        <p:spPr/>
        <p:txBody>
          <a:bodyPr/>
          <a:lstStyle/>
          <a:p>
            <a:pPr marL="0" indent="0" algn="just">
              <a:buNone/>
            </a:pPr>
            <a:r>
              <a:rPr lang="es-ES" dirty="0"/>
              <a:t>Los </a:t>
            </a:r>
            <a:r>
              <a:rPr lang="es-ES" dirty="0" err="1">
                <a:solidFill>
                  <a:srgbClr val="4EC9B0"/>
                </a:solidFill>
                <a:latin typeface="Consolas" panose="020B0609020204030204" pitchFamily="49" charset="0"/>
              </a:rPr>
              <a:t>FormGroup</a:t>
            </a:r>
            <a:r>
              <a:rPr lang="es-ES" dirty="0"/>
              <a:t> aceptan, tanto instancias de </a:t>
            </a:r>
            <a:r>
              <a:rPr lang="es-ES" dirty="0" err="1">
                <a:solidFill>
                  <a:srgbClr val="4EC9B0"/>
                </a:solidFill>
                <a:latin typeface="Consolas" panose="020B0609020204030204" pitchFamily="49" charset="0"/>
              </a:rPr>
              <a:t>FormControl</a:t>
            </a:r>
            <a:r>
              <a:rPr lang="es-ES" dirty="0"/>
              <a:t>, como otras instancias de </a:t>
            </a:r>
            <a:r>
              <a:rPr lang="es-ES" dirty="0" err="1">
                <a:solidFill>
                  <a:srgbClr val="4EC9B0"/>
                </a:solidFill>
                <a:latin typeface="Consolas" panose="020B0609020204030204" pitchFamily="49" charset="0"/>
              </a:rPr>
              <a:t>FormGroup</a:t>
            </a:r>
            <a:r>
              <a:rPr lang="es-ES" dirty="0"/>
              <a:t> (o </a:t>
            </a:r>
            <a:r>
              <a:rPr lang="es-ES" dirty="0" err="1">
                <a:solidFill>
                  <a:srgbClr val="4EC9B0"/>
                </a:solidFill>
                <a:latin typeface="Consolas" panose="020B0609020204030204" pitchFamily="49" charset="0"/>
              </a:rPr>
              <a:t>FormArray</a:t>
            </a:r>
            <a:r>
              <a:rPr lang="es-ES" dirty="0"/>
              <a:t>, que veremos más adelante).</a:t>
            </a:r>
          </a:p>
          <a:p>
            <a:pPr marL="0" indent="0" algn="just">
              <a:buNone/>
            </a:pPr>
            <a:r>
              <a:rPr lang="es-ES" dirty="0"/>
              <a:t>Esto hace que los formularios complejos y anidados sean fáciles de </a:t>
            </a:r>
            <a:r>
              <a:rPr lang="es-ES" b="1" dirty="0"/>
              <a:t>mantener y agrupar, </a:t>
            </a:r>
            <a:r>
              <a:rPr lang="es-ES" dirty="0"/>
              <a:t>ya que la gestión de información está en secciones pequeñas y manejables. </a:t>
            </a:r>
          </a:p>
          <a:p>
            <a:pPr marL="0" indent="0" algn="just">
              <a:buNone/>
            </a:pPr>
            <a:r>
              <a:rPr lang="es-ES" dirty="0"/>
              <a:t>Los </a:t>
            </a:r>
            <a:r>
              <a:rPr lang="es-ES" b="1" dirty="0"/>
              <a:t>cambios en el estado y el valor </a:t>
            </a:r>
            <a:r>
              <a:rPr lang="es-ES" dirty="0"/>
              <a:t>del grupo de formulario anidado se </a:t>
            </a:r>
            <a:r>
              <a:rPr lang="es-ES" b="1" dirty="0"/>
              <a:t>propagan</a:t>
            </a:r>
            <a:r>
              <a:rPr lang="es-ES" dirty="0"/>
              <a:t> al grupo de formulario principal, manteniendo la coherencia con el modelo general.</a:t>
            </a:r>
          </a:p>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C5397AEB-DE2C-E1D7-C3D7-AFDE37E4BA79}"/>
              </a:ext>
            </a:extLst>
          </p:cNvPr>
          <p:cNvSpPr>
            <a:spLocks noGrp="1"/>
          </p:cNvSpPr>
          <p:nvPr>
            <p:ph type="body" sz="quarter" idx="13"/>
          </p:nvPr>
        </p:nvSpPr>
        <p:spPr/>
        <p:txBody>
          <a:bodyPr/>
          <a:lstStyle/>
          <a:p>
            <a:r>
              <a:rPr lang="es-ES" dirty="0" err="1"/>
              <a:t>FormGroup</a:t>
            </a:r>
            <a:r>
              <a:rPr lang="es-ES" dirty="0"/>
              <a:t> anidados</a:t>
            </a:r>
          </a:p>
        </p:txBody>
      </p:sp>
      <p:pic>
        <p:nvPicPr>
          <p:cNvPr id="6" name="Imagen 5">
            <a:extLst>
              <a:ext uri="{FF2B5EF4-FFF2-40B4-BE49-F238E27FC236}">
                <a16:creationId xmlns:a16="http://schemas.microsoft.com/office/drawing/2014/main" id="{D60D291D-694B-0A58-D75E-3075063514EA}"/>
              </a:ext>
            </a:extLst>
          </p:cNvPr>
          <p:cNvPicPr>
            <a:picLocks noChangeAspect="1"/>
          </p:cNvPicPr>
          <p:nvPr/>
        </p:nvPicPr>
        <p:blipFill>
          <a:blip r:embed="rId2"/>
          <a:stretch>
            <a:fillRect/>
          </a:stretch>
        </p:blipFill>
        <p:spPr>
          <a:xfrm>
            <a:off x="1471809" y="3777084"/>
            <a:ext cx="2956142" cy="2942786"/>
          </a:xfrm>
          <a:prstGeom prst="rect">
            <a:avLst/>
          </a:prstGeom>
        </p:spPr>
      </p:pic>
      <p:pic>
        <p:nvPicPr>
          <p:cNvPr id="8" name="Imagen 7">
            <a:extLst>
              <a:ext uri="{FF2B5EF4-FFF2-40B4-BE49-F238E27FC236}">
                <a16:creationId xmlns:a16="http://schemas.microsoft.com/office/drawing/2014/main" id="{595ECD88-BEAB-C879-6914-1E2256696542}"/>
              </a:ext>
            </a:extLst>
          </p:cNvPr>
          <p:cNvPicPr>
            <a:picLocks noChangeAspect="1"/>
          </p:cNvPicPr>
          <p:nvPr/>
        </p:nvPicPr>
        <p:blipFill>
          <a:blip r:embed="rId3"/>
          <a:stretch>
            <a:fillRect/>
          </a:stretch>
        </p:blipFill>
        <p:spPr>
          <a:xfrm>
            <a:off x="5348227" y="3772994"/>
            <a:ext cx="4134150" cy="2946876"/>
          </a:xfrm>
          <a:prstGeom prst="rect">
            <a:avLst/>
          </a:prstGeom>
        </p:spPr>
      </p:pic>
    </p:spTree>
    <p:extLst>
      <p:ext uri="{BB962C8B-B14F-4D97-AF65-F5344CB8AC3E}">
        <p14:creationId xmlns:p14="http://schemas.microsoft.com/office/powerpoint/2010/main" val="353712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AEEAE-BEC1-1D27-91B1-B3BCF6DD430D}"/>
              </a:ext>
            </a:extLst>
          </p:cNvPr>
          <p:cNvSpPr>
            <a:spLocks noGrp="1"/>
          </p:cNvSpPr>
          <p:nvPr>
            <p:ph type="title"/>
          </p:nvPr>
        </p:nvSpPr>
        <p:spPr/>
        <p:txBody>
          <a:bodyPr/>
          <a:lstStyle/>
          <a:p>
            <a:r>
              <a:rPr lang="es-ES" dirty="0"/>
              <a:t>REACTIVE FORMS</a:t>
            </a:r>
          </a:p>
        </p:txBody>
      </p:sp>
      <p:sp>
        <p:nvSpPr>
          <p:cNvPr id="3" name="Marcador de contenido 2">
            <a:extLst>
              <a:ext uri="{FF2B5EF4-FFF2-40B4-BE49-F238E27FC236}">
                <a16:creationId xmlns:a16="http://schemas.microsoft.com/office/drawing/2014/main" id="{F2001D38-37FE-47DC-C2A8-0F2B5B541D09}"/>
              </a:ext>
            </a:extLst>
          </p:cNvPr>
          <p:cNvSpPr>
            <a:spLocks noGrp="1"/>
          </p:cNvSpPr>
          <p:nvPr>
            <p:ph idx="1"/>
          </p:nvPr>
        </p:nvSpPr>
        <p:spPr/>
        <p:txBody>
          <a:bodyPr/>
          <a:lstStyle/>
          <a:p>
            <a:pPr marL="0" indent="0" algn="just">
              <a:buNone/>
            </a:pPr>
            <a:r>
              <a:rPr lang="es-ES" dirty="0"/>
              <a:t>Crear manualmente </a:t>
            </a:r>
            <a:r>
              <a:rPr lang="es-ES" dirty="0" err="1">
                <a:solidFill>
                  <a:srgbClr val="4EC9B0"/>
                </a:solidFill>
                <a:latin typeface="Consolas" panose="020B0609020204030204" pitchFamily="49" charset="0"/>
              </a:rPr>
              <a:t>FormControl</a:t>
            </a:r>
            <a:r>
              <a:rPr lang="es-ES" dirty="0"/>
              <a:t> dentro de cada formulario puede llegar a ser muy repetitivo. Por lo que gracias a la API </a:t>
            </a:r>
            <a:r>
              <a:rPr lang="es-ES" dirty="0" err="1">
                <a:solidFill>
                  <a:srgbClr val="4EC9B0"/>
                </a:solidFill>
                <a:latin typeface="Consolas" panose="020B0609020204030204" pitchFamily="49" charset="0"/>
              </a:rPr>
              <a:t>FormBuilder</a:t>
            </a:r>
            <a:r>
              <a:rPr lang="es-ES" dirty="0"/>
              <a:t>, existen métodos que nos facilitan esta tarea. Al tratarse de un servicio, necesitamos inyectarlo en el constructor. </a:t>
            </a:r>
          </a:p>
          <a:p>
            <a:pPr marL="0" indent="0">
              <a:buNone/>
            </a:pPr>
            <a:endParaRPr lang="es-ES" dirty="0"/>
          </a:p>
          <a:p>
            <a:pPr marL="0" indent="0">
              <a:buNone/>
            </a:pPr>
            <a:r>
              <a:rPr lang="es-ES" dirty="0" err="1">
                <a:solidFill>
                  <a:srgbClr val="4EC9B0"/>
                </a:solidFill>
                <a:latin typeface="Consolas" panose="020B0609020204030204" pitchFamily="49" charset="0"/>
              </a:rPr>
              <a:t>FormBuilder</a:t>
            </a:r>
            <a:r>
              <a:rPr lang="es-ES" dirty="0"/>
              <a:t> tiene tres métodos:</a:t>
            </a:r>
          </a:p>
          <a:p>
            <a:pPr marL="0" indent="0">
              <a:buNone/>
            </a:pPr>
            <a:r>
              <a:rPr lang="es-ES" dirty="0" err="1"/>
              <a:t>group</a:t>
            </a:r>
            <a:r>
              <a:rPr lang="es-ES" dirty="0"/>
              <a:t>().</a:t>
            </a:r>
          </a:p>
          <a:p>
            <a:pPr marL="0" indent="0">
              <a:buNone/>
            </a:pPr>
            <a:r>
              <a:rPr lang="es-ES" dirty="0"/>
              <a:t>control().</a:t>
            </a:r>
          </a:p>
          <a:p>
            <a:pPr marL="0" indent="0">
              <a:buNone/>
            </a:pPr>
            <a:r>
              <a:rPr lang="es-ES" dirty="0"/>
              <a:t>array().</a:t>
            </a:r>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sp>
        <p:nvSpPr>
          <p:cNvPr id="4" name="Marcador de texto 3">
            <a:extLst>
              <a:ext uri="{FF2B5EF4-FFF2-40B4-BE49-F238E27FC236}">
                <a16:creationId xmlns:a16="http://schemas.microsoft.com/office/drawing/2014/main" id="{8993ADDA-759B-0526-8D17-360760D4848A}"/>
              </a:ext>
            </a:extLst>
          </p:cNvPr>
          <p:cNvSpPr>
            <a:spLocks noGrp="1"/>
          </p:cNvSpPr>
          <p:nvPr>
            <p:ph type="body" sz="quarter" idx="13"/>
          </p:nvPr>
        </p:nvSpPr>
        <p:spPr/>
        <p:txBody>
          <a:bodyPr/>
          <a:lstStyle/>
          <a:p>
            <a:r>
              <a:rPr lang="es-ES" dirty="0"/>
              <a:t>Form </a:t>
            </a:r>
            <a:r>
              <a:rPr lang="es-ES" dirty="0" err="1"/>
              <a:t>Builder</a:t>
            </a:r>
            <a:endParaRPr lang="es-ES" dirty="0"/>
          </a:p>
        </p:txBody>
      </p:sp>
      <p:sp>
        <p:nvSpPr>
          <p:cNvPr id="11" name="CuadroTexto 10">
            <a:extLst>
              <a:ext uri="{FF2B5EF4-FFF2-40B4-BE49-F238E27FC236}">
                <a16:creationId xmlns:a16="http://schemas.microsoft.com/office/drawing/2014/main" id="{6012342C-3B01-F00E-F7B4-C07B19361606}"/>
              </a:ext>
            </a:extLst>
          </p:cNvPr>
          <p:cNvSpPr txBox="1"/>
          <p:nvPr/>
        </p:nvSpPr>
        <p:spPr>
          <a:xfrm>
            <a:off x="6200383" y="2730674"/>
            <a:ext cx="4866362" cy="1061015"/>
          </a:xfrm>
          <a:prstGeom prst="rect">
            <a:avLst/>
          </a:prstGeom>
        </p:spPr>
        <p:txBody>
          <a:bodyPr vert="horz" wrap="square" lIns="68580" tIns="34290" rIns="68580" bIns="34290" rtlCol="0" anchor="ctr">
            <a:noAutofit/>
          </a:bodyPr>
          <a:lstStyle/>
          <a:p>
            <a:endParaRPr lang="es-ES" sz="1800" dirty="0">
              <a:solidFill>
                <a:srgbClr val="D6FB47"/>
              </a:solidFill>
              <a:latin typeface="+mn-lt"/>
            </a:endParaRPr>
          </a:p>
        </p:txBody>
      </p:sp>
    </p:spTree>
    <p:extLst>
      <p:ext uri="{BB962C8B-B14F-4D97-AF65-F5344CB8AC3E}">
        <p14:creationId xmlns:p14="http://schemas.microsoft.com/office/powerpoint/2010/main" val="1772172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4E5A2E-20F9-036F-615E-1C1294A07DD0}"/>
              </a:ext>
            </a:extLst>
          </p:cNvPr>
          <p:cNvSpPr>
            <a:spLocks noGrp="1"/>
          </p:cNvSpPr>
          <p:nvPr>
            <p:ph type="title"/>
          </p:nvPr>
        </p:nvSpPr>
        <p:spPr/>
        <p:txBody>
          <a:bodyPr/>
          <a:lstStyle/>
          <a:p>
            <a:r>
              <a:rPr lang="es-ES" dirty="0"/>
              <a:t>REACTIVE FORMS</a:t>
            </a:r>
          </a:p>
        </p:txBody>
      </p:sp>
      <p:sp>
        <p:nvSpPr>
          <p:cNvPr id="4" name="Marcador de texto 3">
            <a:extLst>
              <a:ext uri="{FF2B5EF4-FFF2-40B4-BE49-F238E27FC236}">
                <a16:creationId xmlns:a16="http://schemas.microsoft.com/office/drawing/2014/main" id="{07E236A5-58F2-EB97-5479-80758AD4B984}"/>
              </a:ext>
            </a:extLst>
          </p:cNvPr>
          <p:cNvSpPr>
            <a:spLocks noGrp="1"/>
          </p:cNvSpPr>
          <p:nvPr>
            <p:ph type="body" sz="quarter" idx="13"/>
          </p:nvPr>
        </p:nvSpPr>
        <p:spPr/>
        <p:txBody>
          <a:bodyPr/>
          <a:lstStyle/>
          <a:p>
            <a:r>
              <a:rPr lang="es-ES" dirty="0"/>
              <a:t>Form </a:t>
            </a:r>
            <a:r>
              <a:rPr lang="es-ES" dirty="0" err="1"/>
              <a:t>Builder</a:t>
            </a:r>
            <a:endParaRPr lang="es-ES" dirty="0"/>
          </a:p>
        </p:txBody>
      </p:sp>
      <p:pic>
        <p:nvPicPr>
          <p:cNvPr id="5" name="Marcador de contenido 4">
            <a:extLst>
              <a:ext uri="{FF2B5EF4-FFF2-40B4-BE49-F238E27FC236}">
                <a16:creationId xmlns:a16="http://schemas.microsoft.com/office/drawing/2014/main" id="{8D9ED053-951E-167E-5E9E-F4B3D4B439BC}"/>
              </a:ext>
            </a:extLst>
          </p:cNvPr>
          <p:cNvPicPr>
            <a:picLocks noGrp="1" noChangeAspect="1"/>
          </p:cNvPicPr>
          <p:nvPr>
            <p:ph idx="1"/>
          </p:nvPr>
        </p:nvPicPr>
        <p:blipFill>
          <a:blip r:embed="rId2"/>
          <a:stretch>
            <a:fillRect/>
          </a:stretch>
        </p:blipFill>
        <p:spPr>
          <a:xfrm>
            <a:off x="546124" y="2034691"/>
            <a:ext cx="4940304" cy="4567238"/>
          </a:xfrm>
          <a:prstGeom prst="rect">
            <a:avLst/>
          </a:prstGeom>
        </p:spPr>
      </p:pic>
      <p:pic>
        <p:nvPicPr>
          <p:cNvPr id="6" name="Imagen 5">
            <a:extLst>
              <a:ext uri="{FF2B5EF4-FFF2-40B4-BE49-F238E27FC236}">
                <a16:creationId xmlns:a16="http://schemas.microsoft.com/office/drawing/2014/main" id="{4BFE7681-1C18-E325-012A-0ACB806E25F9}"/>
              </a:ext>
            </a:extLst>
          </p:cNvPr>
          <p:cNvPicPr>
            <a:picLocks noChangeAspect="1"/>
          </p:cNvPicPr>
          <p:nvPr/>
        </p:nvPicPr>
        <p:blipFill>
          <a:blip r:embed="rId3"/>
          <a:stretch>
            <a:fillRect/>
          </a:stretch>
        </p:blipFill>
        <p:spPr>
          <a:xfrm>
            <a:off x="5931074" y="2059030"/>
            <a:ext cx="5323562" cy="4542899"/>
          </a:xfrm>
          <a:prstGeom prst="rect">
            <a:avLst/>
          </a:prstGeom>
        </p:spPr>
      </p:pic>
      <p:sp>
        <p:nvSpPr>
          <p:cNvPr id="8" name="CuadroTexto 7">
            <a:extLst>
              <a:ext uri="{FF2B5EF4-FFF2-40B4-BE49-F238E27FC236}">
                <a16:creationId xmlns:a16="http://schemas.microsoft.com/office/drawing/2014/main" id="{B00E4EEC-53CE-1EF8-8F63-8FEC609BEB94}"/>
              </a:ext>
            </a:extLst>
          </p:cNvPr>
          <p:cNvSpPr txBox="1"/>
          <p:nvPr/>
        </p:nvSpPr>
        <p:spPr>
          <a:xfrm>
            <a:off x="838199" y="1564616"/>
            <a:ext cx="10879899" cy="369332"/>
          </a:xfrm>
          <a:prstGeom prst="rect">
            <a:avLst/>
          </a:prstGeom>
          <a:noFill/>
        </p:spPr>
        <p:txBody>
          <a:bodyPr wrap="square">
            <a:spAutoFit/>
          </a:bodyPr>
          <a:lstStyle/>
          <a:p>
            <a:pPr marL="0" indent="0">
              <a:buNone/>
            </a:pPr>
            <a:r>
              <a:rPr lang="es-ES" dirty="0"/>
              <a:t>El primer parámetro del array es el </a:t>
            </a:r>
            <a:r>
              <a:rPr lang="es-ES" b="1" dirty="0"/>
              <a:t>valor inicial</a:t>
            </a:r>
            <a:r>
              <a:rPr lang="es-ES" dirty="0"/>
              <a:t>, y el segundo y tercero son los </a:t>
            </a:r>
            <a:r>
              <a:rPr lang="es-ES" b="1" dirty="0"/>
              <a:t>validadores síncronos y asíncronos</a:t>
            </a:r>
            <a:r>
              <a:rPr lang="es-ES" dirty="0"/>
              <a:t>.</a:t>
            </a:r>
          </a:p>
        </p:txBody>
      </p:sp>
    </p:spTree>
    <p:extLst>
      <p:ext uri="{BB962C8B-B14F-4D97-AF65-F5344CB8AC3E}">
        <p14:creationId xmlns:p14="http://schemas.microsoft.com/office/powerpoint/2010/main" val="823664021"/>
      </p:ext>
    </p:extLst>
  </p:cSld>
  <p:clrMapOvr>
    <a:masterClrMapping/>
  </p:clrMapOvr>
</p:sld>
</file>

<file path=ppt/theme/theme1.xml><?xml version="1.0" encoding="utf-8"?>
<a:theme xmlns:a="http://schemas.openxmlformats.org/drawingml/2006/main" name="PPT Formaciones Dfront">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68580" tIns="34290" rIns="68580" bIns="34290" rtlCol="0" anchor="ctr">
        <a:noAutofit/>
      </a:bodyPr>
      <a:lstStyle>
        <a:defPPr>
          <a:defRPr sz="1800" dirty="0" smtClean="0">
            <a:solidFill>
              <a:srgbClr val="D6FB47"/>
            </a:solidFill>
            <a:latin typeface="+mn-lt"/>
          </a:defRPr>
        </a:defPPr>
      </a:lstStyle>
    </a:txDef>
  </a:objectDefaults>
  <a:extraClrSchemeLst/>
  <a:extLst>
    <a:ext uri="{05A4C25C-085E-4340-85A3-A5531E510DB2}">
      <thm15:themeFamily xmlns:thm15="http://schemas.microsoft.com/office/thememl/2012/main" name="plantilla-ppt-bootcamp.potx" id="{5A30B8E8-33FA-4A1A-AC69-4E1FCD814C3E}" vid="{921BF059-F530-4283-88E5-AB8FE3E6B46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D8A3B844D124849A28668B7681026AB" ma:contentTypeVersion="12" ma:contentTypeDescription="Crear nuevo documento." ma:contentTypeScope="" ma:versionID="435196526d052fc0d7fe18a3c2d5dc6c">
  <xsd:schema xmlns:xsd="http://www.w3.org/2001/XMLSchema" xmlns:xs="http://www.w3.org/2001/XMLSchema" xmlns:p="http://schemas.microsoft.com/office/2006/metadata/properties" xmlns:ns2="7f5d8bae-bb81-45a6-a40f-486276ff2950" xmlns:ns3="45a36c19-a2d7-482e-8a2a-a68a0ae75fe8" targetNamespace="http://schemas.microsoft.com/office/2006/metadata/properties" ma:root="true" ma:fieldsID="a9241cb28d537090dc624b8a374c71d2" ns2:_="" ns3:_="">
    <xsd:import namespace="7f5d8bae-bb81-45a6-a40f-486276ff2950"/>
    <xsd:import namespace="45a36c19-a2d7-482e-8a2a-a68a0ae75fe8"/>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5d8bae-bb81-45a6-a40f-486276ff29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a36c19-a2d7-482e-8a2a-a68a0ae75fe8" elementFormDefault="qualified">
    <xsd:import namespace="http://schemas.microsoft.com/office/2006/documentManagement/types"/>
    <xsd:import namespace="http://schemas.microsoft.com/office/infopath/2007/PartnerControls"/>
    <xsd:element name="SharedWithUsers" ma:index="11"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F47B12-8982-48CE-BDD5-4AC22A03DC19}">
  <ds:schemaRefs>
    <ds:schemaRef ds:uri="http://schemas.microsoft.com/sharepoint/v3/contenttype/forms"/>
  </ds:schemaRefs>
</ds:datastoreItem>
</file>

<file path=customXml/itemProps2.xml><?xml version="1.0" encoding="utf-8"?>
<ds:datastoreItem xmlns:ds="http://schemas.openxmlformats.org/officeDocument/2006/customXml" ds:itemID="{7BA6F1BD-D61A-4F89-9D25-1B0C11FF8FD3}">
  <ds:schemaRefs>
    <ds:schemaRef ds:uri="http://purl.org/dc/terms/"/>
    <ds:schemaRef ds:uri="7f5d8bae-bb81-45a6-a40f-486276ff2950"/>
    <ds:schemaRef ds:uri="http://schemas.microsoft.com/office/2006/documentManagement/types"/>
    <ds:schemaRef ds:uri="http://schemas.microsoft.com/office/infopath/2007/PartnerControls"/>
    <ds:schemaRef ds:uri="http://purl.org/dc/elements/1.1/"/>
    <ds:schemaRef ds:uri="http://schemas.microsoft.com/office/2006/metadata/properties"/>
    <ds:schemaRef ds:uri="45a36c19-a2d7-482e-8a2a-a68a0ae75fe8"/>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84527300-4C31-46E8-A8DA-5B422F3934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5d8bae-bb81-45a6-a40f-486276ff2950"/>
    <ds:schemaRef ds:uri="45a36c19-a2d7-482e-8a2a-a68a0ae75f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10441</TotalTime>
  <Words>2579</Words>
  <Application>Microsoft Office PowerPoint</Application>
  <PresentationFormat>Panorámica</PresentationFormat>
  <Paragraphs>250</Paragraphs>
  <Slides>31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Arial</vt:lpstr>
      <vt:lpstr>Arial Black</vt:lpstr>
      <vt:lpstr>Calibri</vt:lpstr>
      <vt:lpstr>Calibri Light</vt:lpstr>
      <vt:lpstr>Consolas</vt:lpstr>
      <vt:lpstr>PPT Formaciones Dfront</vt:lpstr>
      <vt:lpstr>SESIÓN T3CH – REACTIVE FORMS</vt:lpstr>
      <vt:lpstr>BIENVENIDOS</vt:lpstr>
      <vt:lpstr>REACTIVE FORMS</vt:lpstr>
      <vt:lpstr>REACTIVE FORMS</vt:lpstr>
      <vt:lpstr>REACTIVE FORMS</vt:lpstr>
      <vt:lpstr>REACTIVE FORMS</vt:lpstr>
      <vt:lpstr>REACTIVE FORMS</vt:lpstr>
      <vt:lpstr>REACTIVE FORMS</vt:lpstr>
      <vt:lpstr>REACTIVE FORMS</vt:lpstr>
      <vt:lpstr>REACTIVE FORMS</vt:lpstr>
      <vt:lpstr>REACTIVE FORMS</vt:lpstr>
      <vt:lpstr>REACTIVE FORMS</vt:lpstr>
      <vt:lpstr>REACTIVE FORMS</vt:lpstr>
      <vt:lpstr>REACTIVE FORMS</vt:lpstr>
      <vt:lpstr>REACTIVE FORMS</vt:lpstr>
      <vt:lpstr>Presentación de PowerPoint</vt:lpstr>
      <vt:lpstr>FORMULARIOS REACTIVOS</vt:lpstr>
      <vt:lpstr>FORMULARIOS REACTIVOS</vt:lpstr>
      <vt:lpstr>REACTIVE FORMS</vt:lpstr>
      <vt:lpstr>REACTIVE FORMS</vt:lpstr>
      <vt:lpstr>REACTIVE FORMS</vt:lpstr>
      <vt:lpstr>REACTIVE FORMS</vt:lpstr>
      <vt:lpstr>REACTIVE FORMS</vt:lpstr>
      <vt:lpstr>REACTIVE FORMS</vt:lpstr>
      <vt:lpstr>REACTIVE FORMS</vt:lpstr>
      <vt:lpstr>FORMULARIOS REACTIVOS</vt:lpstr>
      <vt:lpstr>FORMULARIOS REACTIVOS</vt:lpstr>
      <vt:lpstr>FORMULARIOS REACTIVOS</vt:lpstr>
      <vt:lpstr>FORMULARIOS REACTIVOS</vt:lpstr>
      <vt:lpstr>Presentación de PowerPoint</vt:lpstr>
      <vt:lpstr>FORMULARIOS REACTIVOS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Sevillano Moreno</dc:creator>
  <cp:lastModifiedBy>Jose Francisco Ruso Alvarez</cp:lastModifiedBy>
  <cp:revision>237</cp:revision>
  <dcterms:modified xsi:type="dcterms:W3CDTF">2023-01-18T11:46:01Z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0x0101009D8A3B844D124849A28668B7681026AB</vt:lpwstr>
  </property>
</Properties>
</file>